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8" r:id="rId2"/>
    <p:sldId id="256"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25" autoAdjust="0"/>
  </p:normalViewPr>
  <p:slideViewPr>
    <p:cSldViewPr>
      <p:cViewPr varScale="1">
        <p:scale>
          <a:sx n="54" d="100"/>
          <a:sy n="54" d="100"/>
        </p:scale>
        <p:origin x="-160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7AD346-0857-429D-BA5A-5DC34671538A}" type="datetimeFigureOut">
              <a:rPr lang="en-US" smtClean="0"/>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0F54C9-686A-426D-A318-CC169EF4E2B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am taking example of motif of </a:t>
            </a:r>
            <a:r>
              <a:rPr lang="nl-NL" dirty="0" smtClean="0"/>
              <a:t>MACS_</a:t>
            </a:r>
            <a:r>
              <a:rPr lang="nl-NL" dirty="0" err="1" smtClean="0"/>
              <a:t>peak</a:t>
            </a:r>
            <a:r>
              <a:rPr lang="nl-NL" dirty="0" smtClean="0"/>
              <a:t>_20378. </a:t>
            </a:r>
            <a:r>
              <a:rPr lang="nl-NL" dirty="0" err="1" smtClean="0"/>
              <a:t>Each</a:t>
            </a:r>
            <a:r>
              <a:rPr lang="nl-NL" baseline="0" dirty="0" smtClean="0"/>
              <a:t> </a:t>
            </a:r>
            <a:r>
              <a:rPr lang="nl-NL" baseline="0" dirty="0" err="1" smtClean="0"/>
              <a:t>motif</a:t>
            </a:r>
            <a:r>
              <a:rPr lang="nl-NL" baseline="0" dirty="0" smtClean="0"/>
              <a:t> is 19nt long. </a:t>
            </a:r>
            <a:r>
              <a:rPr lang="nl-NL" baseline="0" dirty="0" err="1" smtClean="0"/>
              <a:t>There</a:t>
            </a:r>
            <a:r>
              <a:rPr lang="nl-NL" baseline="0" dirty="0" smtClean="0"/>
              <a:t> are </a:t>
            </a:r>
            <a:r>
              <a:rPr lang="nl-NL" baseline="0" dirty="0" err="1" smtClean="0"/>
              <a:t>four</a:t>
            </a:r>
            <a:r>
              <a:rPr lang="nl-NL" baseline="0" dirty="0" smtClean="0"/>
              <a:t> important </a:t>
            </a:r>
            <a:r>
              <a:rPr lang="nl-NL" baseline="0" dirty="0" err="1" smtClean="0"/>
              <a:t>positions</a:t>
            </a:r>
            <a:r>
              <a:rPr lang="nl-NL" baseline="0" dirty="0" smtClean="0"/>
              <a:t> in </a:t>
            </a:r>
            <a:r>
              <a:rPr lang="nl-NL" baseline="0" dirty="0" err="1" smtClean="0"/>
              <a:t>each</a:t>
            </a:r>
            <a:r>
              <a:rPr lang="nl-NL" baseline="0" dirty="0" smtClean="0"/>
              <a:t> </a:t>
            </a:r>
            <a:r>
              <a:rPr lang="nl-NL" baseline="0" dirty="0" err="1" smtClean="0"/>
              <a:t>motif</a:t>
            </a:r>
            <a:r>
              <a:rPr lang="nl-NL" baseline="0" dirty="0" smtClean="0"/>
              <a:t>.. 3rd, 6th, 13th and 16th (</a:t>
            </a:r>
            <a:r>
              <a:rPr lang="nl-NL" baseline="0" dirty="0" err="1" smtClean="0"/>
              <a:t>marked</a:t>
            </a:r>
            <a:r>
              <a:rPr lang="nl-NL" baseline="0" dirty="0" smtClean="0"/>
              <a:t> as blue/red).</a:t>
            </a:r>
            <a:endParaRPr lang="nl-NL" dirty="0" smtClean="0"/>
          </a:p>
          <a:p>
            <a:r>
              <a:rPr lang="nl-NL" dirty="0" err="1" smtClean="0"/>
              <a:t>Motif</a:t>
            </a:r>
            <a:r>
              <a:rPr lang="nl-NL" dirty="0" smtClean="0"/>
              <a:t> of </a:t>
            </a:r>
            <a:r>
              <a:rPr lang="nl-NL" dirty="0" err="1" smtClean="0"/>
              <a:t>this</a:t>
            </a:r>
            <a:r>
              <a:rPr lang="nl-NL" dirty="0" smtClean="0"/>
              <a:t> </a:t>
            </a:r>
            <a:r>
              <a:rPr lang="nl-NL" dirty="0" err="1" smtClean="0"/>
              <a:t>peak</a:t>
            </a:r>
            <a:r>
              <a:rPr lang="nl-NL" dirty="0" smtClean="0"/>
              <a:t> has SNP at </a:t>
            </a:r>
            <a:r>
              <a:rPr lang="nl-NL" dirty="0" err="1" smtClean="0"/>
              <a:t>one</a:t>
            </a:r>
            <a:r>
              <a:rPr lang="nl-NL" dirty="0" smtClean="0"/>
              <a:t> of the important </a:t>
            </a:r>
            <a:r>
              <a:rPr lang="nl-NL" dirty="0" err="1" smtClean="0"/>
              <a:t>positions</a:t>
            </a:r>
            <a:r>
              <a:rPr lang="nl-NL" dirty="0" smtClean="0"/>
              <a:t> (13th)(red).</a:t>
            </a:r>
          </a:p>
          <a:p>
            <a:endParaRPr lang="nl-NL" dirty="0" smtClean="0"/>
          </a:p>
          <a:p>
            <a:endParaRPr lang="en-US" dirty="0"/>
          </a:p>
        </p:txBody>
      </p:sp>
      <p:sp>
        <p:nvSpPr>
          <p:cNvPr id="4" name="Slide Number Placeholder 3"/>
          <p:cNvSpPr>
            <a:spLocks noGrp="1"/>
          </p:cNvSpPr>
          <p:nvPr>
            <p:ph type="sldNum" sz="quarter" idx="10"/>
          </p:nvPr>
        </p:nvSpPr>
        <p:spPr/>
        <p:txBody>
          <a:bodyPr/>
          <a:lstStyle/>
          <a:p>
            <a:fld id="{8E0F54C9-686A-426D-A318-CC169EF4E2BD}"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 have got the sequences of the motifs (19) and 20 on each side of it. So it is 20+19+20=59.</a:t>
            </a:r>
          </a:p>
          <a:p>
            <a:r>
              <a:rPr lang="en-US" baseline="0" dirty="0" smtClean="0"/>
              <a:t>The sequences are obtained from genome browser (see next slide)</a:t>
            </a:r>
          </a:p>
          <a:p>
            <a:r>
              <a:rPr lang="en-US" baseline="0" dirty="0" smtClean="0"/>
              <a:t>Now you see “normal” </a:t>
            </a:r>
            <a:r>
              <a:rPr lang="en-US" baseline="0" dirty="0" err="1" smtClean="0"/>
              <a:t>oligo</a:t>
            </a:r>
            <a:r>
              <a:rPr lang="en-US" baseline="0" dirty="0" smtClean="0"/>
              <a:t>. This is 59 </a:t>
            </a:r>
            <a:r>
              <a:rPr lang="en-US" baseline="0" dirty="0" err="1" smtClean="0"/>
              <a:t>bp</a:t>
            </a:r>
            <a:r>
              <a:rPr lang="en-US" baseline="0" dirty="0" smtClean="0"/>
              <a:t> long without any variation. All the four important positions are the original allele (3,6,16) and major allele (13).</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“all four mutated” </a:t>
            </a:r>
            <a:r>
              <a:rPr lang="en-US" baseline="0" dirty="0" err="1" smtClean="0"/>
              <a:t>oligo</a:t>
            </a:r>
            <a:r>
              <a:rPr lang="en-US" baseline="0" dirty="0" smtClean="0"/>
              <a:t>, I have replaced all four positions with ”A”.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a:t>
            </a:r>
            <a:r>
              <a:rPr lang="en-US" baseline="0" dirty="0" smtClean="0"/>
              <a:t>One found mutated”, the three positions where there is no SNP are intact, while the 13 position was replaced with the minor allele (information about minor allele can be obtained from </a:t>
            </a:r>
            <a:r>
              <a:rPr lang="en-US" baseline="0" dirty="0" err="1" smtClean="0"/>
              <a:t>ucsc</a:t>
            </a:r>
            <a:r>
              <a:rPr lang="en-US" baseline="0" dirty="0" smtClean="0"/>
              <a:t> genome browser and </a:t>
            </a:r>
            <a:r>
              <a:rPr lang="en-US" baseline="0" dirty="0" err="1" smtClean="0"/>
              <a:t>dbSNP</a:t>
            </a:r>
            <a:r>
              <a:rPr lang="en-US" baseline="0" dirty="0" smtClean="0"/>
              <a:t>).</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E0F54C9-686A-426D-A318-CC169EF4E2BD}"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end you have to BLAT the sequences</a:t>
            </a:r>
            <a:r>
              <a:rPr lang="en-US" baseline="0" dirty="0" smtClean="0"/>
              <a:t> to make sure they are unique. In this case, the All 4 mutated </a:t>
            </a:r>
            <a:r>
              <a:rPr lang="en-US" baseline="0" dirty="0" err="1" smtClean="0"/>
              <a:t>oligo</a:t>
            </a:r>
            <a:r>
              <a:rPr lang="en-US" baseline="0" dirty="0" smtClean="0"/>
              <a:t> gave 2 results with BLAT. First one if the original sequences where all 59 </a:t>
            </a:r>
            <a:r>
              <a:rPr lang="en-US" baseline="0" dirty="0" err="1" smtClean="0"/>
              <a:t>nts</a:t>
            </a:r>
            <a:r>
              <a:rPr lang="en-US" baseline="0" dirty="0" smtClean="0"/>
              <a:t> match. The second one is 24 </a:t>
            </a:r>
            <a:r>
              <a:rPr lang="en-US" baseline="0" dirty="0" err="1" smtClean="0"/>
              <a:t>nt</a:t>
            </a:r>
            <a:r>
              <a:rPr lang="en-US" baseline="0" dirty="0" smtClean="0"/>
              <a:t> same. This could perhaps be the reason for </a:t>
            </a:r>
            <a:r>
              <a:rPr lang="en-US" baseline="0" smtClean="0"/>
              <a:t>the discrepancy </a:t>
            </a:r>
            <a:r>
              <a:rPr lang="en-US" baseline="0" dirty="0" smtClean="0"/>
              <a:t>in your earlier experiment.</a:t>
            </a:r>
            <a:endParaRPr lang="en-US" dirty="0"/>
          </a:p>
        </p:txBody>
      </p:sp>
      <p:sp>
        <p:nvSpPr>
          <p:cNvPr id="4" name="Slide Number Placeholder 3"/>
          <p:cNvSpPr>
            <a:spLocks noGrp="1"/>
          </p:cNvSpPr>
          <p:nvPr>
            <p:ph type="sldNum" sz="quarter" idx="10"/>
          </p:nvPr>
        </p:nvSpPr>
        <p:spPr/>
        <p:txBody>
          <a:bodyPr/>
          <a:lstStyle/>
          <a:p>
            <a:fld id="{8E0F54C9-686A-426D-A318-CC169EF4E2BD}"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nl-NL" dirty="0" smtClean="0"/>
              <a:t>MACS_</a:t>
            </a:r>
            <a:r>
              <a:rPr lang="nl-NL" dirty="0" err="1" smtClean="0"/>
              <a:t>peak</a:t>
            </a:r>
            <a:r>
              <a:rPr lang="nl-NL" dirty="0" smtClean="0"/>
              <a:t>_20378 </a:t>
            </a:r>
            <a:endParaRPr lang="nl-NL" dirty="0"/>
          </a:p>
        </p:txBody>
      </p:sp>
      <p:sp>
        <p:nvSpPr>
          <p:cNvPr id="4" name="TextBox 3"/>
          <p:cNvSpPr txBox="1"/>
          <p:nvPr/>
        </p:nvSpPr>
        <p:spPr>
          <a:xfrm>
            <a:off x="2667000" y="4114800"/>
            <a:ext cx="3962400" cy="923330"/>
          </a:xfrm>
          <a:prstGeom prst="rect">
            <a:avLst/>
          </a:prstGeom>
          <a:noFill/>
        </p:spPr>
        <p:txBody>
          <a:bodyPr wrap="square" rtlCol="0">
            <a:spAutoFit/>
          </a:bodyPr>
          <a:lstStyle/>
          <a:p>
            <a:r>
              <a:rPr lang="nl-NL" dirty="0" err="1" smtClean="0"/>
              <a:t>Motif</a:t>
            </a:r>
            <a:r>
              <a:rPr lang="nl-NL" dirty="0" smtClean="0"/>
              <a:t> </a:t>
            </a:r>
            <a:r>
              <a:rPr lang="nl-NL" dirty="0" err="1" smtClean="0"/>
              <a:t>with</a:t>
            </a:r>
            <a:r>
              <a:rPr lang="nl-NL" dirty="0" smtClean="0"/>
              <a:t> SNP at </a:t>
            </a:r>
            <a:r>
              <a:rPr lang="nl-NL" dirty="0" err="1" smtClean="0"/>
              <a:t>one</a:t>
            </a:r>
            <a:r>
              <a:rPr lang="nl-NL" dirty="0" smtClean="0"/>
              <a:t> of the important </a:t>
            </a:r>
            <a:r>
              <a:rPr lang="nl-NL" dirty="0" err="1" smtClean="0"/>
              <a:t>positions</a:t>
            </a:r>
            <a:r>
              <a:rPr lang="nl-NL" dirty="0" smtClean="0"/>
              <a:t> (13th), in LD </a:t>
            </a:r>
            <a:r>
              <a:rPr lang="nl-NL" dirty="0" err="1" smtClean="0"/>
              <a:t>with</a:t>
            </a:r>
            <a:r>
              <a:rPr lang="nl-NL" dirty="0" smtClean="0"/>
              <a:t> index SNP of a GWAS </a:t>
            </a:r>
            <a:r>
              <a:rPr lang="nl-NL" dirty="0" err="1" smtClean="0"/>
              <a:t>locus</a:t>
            </a:r>
            <a:r>
              <a:rPr lang="nl-NL" dirty="0" smtClean="0"/>
              <a:t>.</a:t>
            </a:r>
            <a:endParaRPr lang="nl-NL" dirty="0"/>
          </a:p>
        </p:txBody>
      </p:sp>
      <p:sp>
        <p:nvSpPr>
          <p:cNvPr id="5" name="24-Point Star 4"/>
          <p:cNvSpPr/>
          <p:nvPr/>
        </p:nvSpPr>
        <p:spPr>
          <a:xfrm>
            <a:off x="4267200" y="609600"/>
            <a:ext cx="2819400" cy="1981200"/>
          </a:xfrm>
          <a:prstGeom prst="star24">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29200" y="1371600"/>
            <a:ext cx="1295400" cy="461665"/>
          </a:xfrm>
          <a:prstGeom prst="rect">
            <a:avLst/>
          </a:prstGeom>
          <a:noFill/>
        </p:spPr>
        <p:txBody>
          <a:bodyPr wrap="square" rtlCol="0">
            <a:spAutoFit/>
          </a:bodyPr>
          <a:lstStyle/>
          <a:p>
            <a:r>
              <a:rPr lang="en-US" sz="2400" b="1" dirty="0" smtClean="0"/>
              <a:t>Selected</a:t>
            </a:r>
            <a:endParaRPr lang="en-US"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7639" t="15654" r="52777" b="34375"/>
          <a:stretch>
            <a:fillRect/>
          </a:stretch>
        </p:blipFill>
        <p:spPr bwMode="auto">
          <a:xfrm>
            <a:off x="223157" y="1219200"/>
            <a:ext cx="8697686" cy="4880142"/>
          </a:xfrm>
          <a:prstGeom prst="rect">
            <a:avLst/>
          </a:prstGeom>
          <a:noFill/>
          <a:ln w="9525">
            <a:noFill/>
            <a:miter lim="800000"/>
            <a:headEnd/>
            <a:tailEnd/>
          </a:ln>
        </p:spPr>
      </p:pic>
      <p:sp>
        <p:nvSpPr>
          <p:cNvPr id="5" name="TextBox 4"/>
          <p:cNvSpPr txBox="1"/>
          <p:nvPr/>
        </p:nvSpPr>
        <p:spPr>
          <a:xfrm>
            <a:off x="3943350" y="304800"/>
            <a:ext cx="1257300" cy="523220"/>
          </a:xfrm>
          <a:prstGeom prst="rect">
            <a:avLst/>
          </a:prstGeom>
          <a:noFill/>
        </p:spPr>
        <p:txBody>
          <a:bodyPr wrap="square" rtlCol="0">
            <a:spAutoFit/>
          </a:bodyPr>
          <a:lstStyle/>
          <a:p>
            <a:r>
              <a:rPr lang="nl-NL" sz="2800" b="1" dirty="0" smtClean="0"/>
              <a:t>MOTIF</a:t>
            </a:r>
            <a:endParaRPr lang="nl-NL" sz="2800" b="1" dirty="0"/>
          </a:p>
        </p:txBody>
      </p:sp>
      <p:sp>
        <p:nvSpPr>
          <p:cNvPr id="4" name="Oval 3"/>
          <p:cNvSpPr/>
          <p:nvPr/>
        </p:nvSpPr>
        <p:spPr>
          <a:xfrm>
            <a:off x="6096000" y="2133600"/>
            <a:ext cx="457200" cy="8382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239000" y="2133600"/>
            <a:ext cx="457200" cy="838200"/>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52800" y="2133600"/>
            <a:ext cx="457200" cy="838200"/>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33600" y="2133600"/>
            <a:ext cx="457200" cy="838200"/>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7639" t="22676" r="52777" b="67961"/>
          <a:stretch>
            <a:fillRect/>
          </a:stretch>
        </p:blipFill>
        <p:spPr bwMode="auto">
          <a:xfrm>
            <a:off x="228600" y="838200"/>
            <a:ext cx="8697686" cy="914400"/>
          </a:xfrm>
          <a:prstGeom prst="rect">
            <a:avLst/>
          </a:prstGeom>
          <a:noFill/>
          <a:ln w="9525">
            <a:noFill/>
            <a:miter lim="800000"/>
            <a:headEnd/>
            <a:tailEnd/>
          </a:ln>
        </p:spPr>
      </p:pic>
      <p:sp>
        <p:nvSpPr>
          <p:cNvPr id="3" name="Rounded Rectangle 2"/>
          <p:cNvSpPr/>
          <p:nvPr/>
        </p:nvSpPr>
        <p:spPr>
          <a:xfrm>
            <a:off x="2237508" y="1066800"/>
            <a:ext cx="304800" cy="2286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ounded Rectangle 3"/>
          <p:cNvSpPr/>
          <p:nvPr/>
        </p:nvSpPr>
        <p:spPr>
          <a:xfrm>
            <a:off x="7333672" y="1066800"/>
            <a:ext cx="304800" cy="2286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ounded Rectangle 4"/>
          <p:cNvSpPr/>
          <p:nvPr/>
        </p:nvSpPr>
        <p:spPr>
          <a:xfrm>
            <a:off x="3429000" y="1066800"/>
            <a:ext cx="304800" cy="22860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ounded Rectangle 5"/>
          <p:cNvSpPr/>
          <p:nvPr/>
        </p:nvSpPr>
        <p:spPr>
          <a:xfrm>
            <a:off x="6153728" y="1066800"/>
            <a:ext cx="3048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Box 6"/>
          <p:cNvSpPr txBox="1"/>
          <p:nvPr/>
        </p:nvSpPr>
        <p:spPr>
          <a:xfrm>
            <a:off x="838200" y="2057400"/>
            <a:ext cx="8001000" cy="738664"/>
          </a:xfrm>
          <a:prstGeom prst="rect">
            <a:avLst/>
          </a:prstGeom>
          <a:noFill/>
        </p:spPr>
        <p:txBody>
          <a:bodyPr wrap="square" rtlCol="0">
            <a:spAutoFit/>
          </a:bodyPr>
          <a:lstStyle/>
          <a:p>
            <a:r>
              <a:rPr lang="nl-NL" sz="1400" b="1" dirty="0" err="1" smtClean="0"/>
              <a:t>Normal</a:t>
            </a:r>
            <a:r>
              <a:rPr lang="nl-NL" sz="1400" b="1" dirty="0" smtClean="0"/>
              <a:t> </a:t>
            </a:r>
            <a:r>
              <a:rPr lang="nl-NL" sz="1400" b="1" dirty="0" err="1" smtClean="0"/>
              <a:t>Oligo</a:t>
            </a:r>
            <a:r>
              <a:rPr lang="nl-NL" sz="1400" b="1" dirty="0" smtClean="0"/>
              <a:t>:</a:t>
            </a:r>
          </a:p>
          <a:p>
            <a:endParaRPr lang="nl-NL" sz="1400" dirty="0" smtClean="0"/>
          </a:p>
          <a:p>
            <a:r>
              <a:rPr lang="nl-NL" sz="1400" dirty="0" smtClean="0"/>
              <a:t>TTTAAGGCTCAGTAGCACTG-GG</a:t>
            </a:r>
            <a:r>
              <a:rPr lang="nl-NL" sz="1400" dirty="0" smtClean="0">
                <a:solidFill>
                  <a:schemeClr val="tx2"/>
                </a:solidFill>
              </a:rPr>
              <a:t>C</a:t>
            </a:r>
            <a:r>
              <a:rPr lang="nl-NL" sz="1400" dirty="0" smtClean="0"/>
              <a:t>GA</a:t>
            </a:r>
            <a:r>
              <a:rPr lang="nl-NL" sz="1400" dirty="0" smtClean="0">
                <a:solidFill>
                  <a:schemeClr val="tx2"/>
                </a:solidFill>
              </a:rPr>
              <a:t>G</a:t>
            </a:r>
            <a:r>
              <a:rPr lang="nl-NL" sz="1400" dirty="0" smtClean="0"/>
              <a:t>TCCCTG</a:t>
            </a:r>
            <a:r>
              <a:rPr lang="nl-NL" sz="1400" dirty="0" smtClean="0">
                <a:solidFill>
                  <a:srgbClr val="FF0000"/>
                </a:solidFill>
              </a:rPr>
              <a:t>C</a:t>
            </a:r>
            <a:r>
              <a:rPr lang="nl-NL" sz="1400" dirty="0" smtClean="0"/>
              <a:t>AT</a:t>
            </a:r>
            <a:r>
              <a:rPr lang="nl-NL" sz="1400" dirty="0" smtClean="0">
                <a:solidFill>
                  <a:schemeClr val="tx2"/>
                </a:solidFill>
              </a:rPr>
              <a:t>G</a:t>
            </a:r>
            <a:r>
              <a:rPr lang="nl-NL" sz="1400" dirty="0" smtClean="0"/>
              <a:t>TCA-CAGGAACCAGAGGCTTCAAA</a:t>
            </a:r>
            <a:endParaRPr lang="nl-NL" sz="1400" dirty="0"/>
          </a:p>
        </p:txBody>
      </p:sp>
      <p:sp>
        <p:nvSpPr>
          <p:cNvPr id="8" name="TextBox 7"/>
          <p:cNvSpPr txBox="1"/>
          <p:nvPr/>
        </p:nvSpPr>
        <p:spPr>
          <a:xfrm>
            <a:off x="838200" y="2971800"/>
            <a:ext cx="7924800" cy="954107"/>
          </a:xfrm>
          <a:prstGeom prst="rect">
            <a:avLst/>
          </a:prstGeom>
          <a:noFill/>
        </p:spPr>
        <p:txBody>
          <a:bodyPr wrap="square" rtlCol="0">
            <a:spAutoFit/>
          </a:bodyPr>
          <a:lstStyle/>
          <a:p>
            <a:r>
              <a:rPr lang="nl-NL" sz="1400" b="1" dirty="0" smtClean="0"/>
              <a:t>All </a:t>
            </a:r>
            <a:r>
              <a:rPr lang="nl-NL" sz="1400" b="1" dirty="0" err="1" smtClean="0"/>
              <a:t>four</a:t>
            </a:r>
            <a:r>
              <a:rPr lang="nl-NL" sz="1400" b="1" dirty="0" smtClean="0"/>
              <a:t> </a:t>
            </a:r>
            <a:r>
              <a:rPr lang="nl-NL" sz="1400" b="1" dirty="0" err="1" smtClean="0"/>
              <a:t>mutated</a:t>
            </a:r>
            <a:r>
              <a:rPr lang="nl-NL" sz="1400" b="1" dirty="0" smtClean="0"/>
              <a:t> </a:t>
            </a:r>
            <a:r>
              <a:rPr lang="nl-NL" sz="1400" b="1" dirty="0" err="1" smtClean="0"/>
              <a:t>positions</a:t>
            </a:r>
            <a:r>
              <a:rPr lang="nl-NL" sz="1400" b="1" dirty="0" smtClean="0"/>
              <a:t>:</a:t>
            </a:r>
          </a:p>
          <a:p>
            <a:endParaRPr lang="nl-NL" sz="1400" dirty="0" smtClean="0"/>
          </a:p>
          <a:p>
            <a:r>
              <a:rPr lang="nl-NL" sz="1400" dirty="0" smtClean="0"/>
              <a:t>TTTAAGGCTCAGTAGCACTG-GG</a:t>
            </a:r>
            <a:r>
              <a:rPr lang="nl-NL" sz="1400" b="1" dirty="0" smtClean="0">
                <a:solidFill>
                  <a:schemeClr val="tx2"/>
                </a:solidFill>
              </a:rPr>
              <a:t>A</a:t>
            </a:r>
            <a:r>
              <a:rPr lang="nl-NL" sz="1400" dirty="0" smtClean="0"/>
              <a:t>GA</a:t>
            </a:r>
            <a:r>
              <a:rPr lang="nl-NL" sz="1400" b="1" dirty="0" smtClean="0">
                <a:solidFill>
                  <a:schemeClr val="tx2"/>
                </a:solidFill>
              </a:rPr>
              <a:t>A</a:t>
            </a:r>
            <a:r>
              <a:rPr lang="nl-NL" sz="1400" dirty="0" smtClean="0"/>
              <a:t>TCCCTG</a:t>
            </a:r>
            <a:r>
              <a:rPr lang="nl-NL" sz="1400" b="1" dirty="0" smtClean="0">
                <a:solidFill>
                  <a:srgbClr val="FF0000"/>
                </a:solidFill>
              </a:rPr>
              <a:t>A</a:t>
            </a:r>
            <a:r>
              <a:rPr lang="nl-NL" sz="1400" dirty="0" smtClean="0"/>
              <a:t>AT</a:t>
            </a:r>
            <a:r>
              <a:rPr lang="nl-NL" sz="1400" b="1" dirty="0" smtClean="0">
                <a:solidFill>
                  <a:schemeClr val="tx2"/>
                </a:solidFill>
              </a:rPr>
              <a:t>A</a:t>
            </a:r>
            <a:r>
              <a:rPr lang="nl-NL" sz="1400" dirty="0" smtClean="0"/>
              <a:t>TCA-CAGGAACCAGAGGCTTCAAA</a:t>
            </a:r>
          </a:p>
          <a:p>
            <a:endParaRPr lang="nl-NL" sz="1400" dirty="0"/>
          </a:p>
        </p:txBody>
      </p:sp>
      <p:sp>
        <p:nvSpPr>
          <p:cNvPr id="9" name="TextBox 8"/>
          <p:cNvSpPr txBox="1"/>
          <p:nvPr/>
        </p:nvSpPr>
        <p:spPr>
          <a:xfrm>
            <a:off x="838200" y="3846493"/>
            <a:ext cx="7924800" cy="954107"/>
          </a:xfrm>
          <a:prstGeom prst="rect">
            <a:avLst/>
          </a:prstGeom>
          <a:noFill/>
        </p:spPr>
        <p:txBody>
          <a:bodyPr wrap="square" rtlCol="0">
            <a:spAutoFit/>
          </a:bodyPr>
          <a:lstStyle/>
          <a:p>
            <a:r>
              <a:rPr lang="nl-NL" sz="1400" b="1" dirty="0" err="1" smtClean="0"/>
              <a:t>One</a:t>
            </a:r>
            <a:r>
              <a:rPr lang="nl-NL" sz="1400" b="1" dirty="0" smtClean="0"/>
              <a:t> </a:t>
            </a:r>
            <a:r>
              <a:rPr lang="nl-NL" sz="1400" b="1" dirty="0" err="1" smtClean="0"/>
              <a:t>found</a:t>
            </a:r>
            <a:r>
              <a:rPr lang="nl-NL" sz="1400" b="1" dirty="0" smtClean="0"/>
              <a:t> </a:t>
            </a:r>
            <a:r>
              <a:rPr lang="nl-NL" sz="1400" b="1" dirty="0" err="1" smtClean="0"/>
              <a:t>mutated</a:t>
            </a:r>
            <a:r>
              <a:rPr lang="nl-NL" sz="1400" b="1" dirty="0" smtClean="0"/>
              <a:t> </a:t>
            </a:r>
            <a:r>
              <a:rPr lang="nl-NL" sz="1400" b="1" dirty="0" err="1" smtClean="0"/>
              <a:t>postion</a:t>
            </a:r>
            <a:r>
              <a:rPr lang="nl-NL" sz="1400" b="1" dirty="0" smtClean="0"/>
              <a:t>:</a:t>
            </a:r>
          </a:p>
          <a:p>
            <a:endParaRPr lang="nl-NL" sz="1400" dirty="0" smtClean="0"/>
          </a:p>
          <a:p>
            <a:r>
              <a:rPr lang="nl-NL" sz="1400" dirty="0" smtClean="0"/>
              <a:t>TTTAAGGCTCAGTAGCACTG-GG</a:t>
            </a:r>
            <a:r>
              <a:rPr lang="nl-NL" sz="1400" dirty="0" smtClean="0">
                <a:solidFill>
                  <a:schemeClr val="tx2"/>
                </a:solidFill>
              </a:rPr>
              <a:t>C</a:t>
            </a:r>
            <a:r>
              <a:rPr lang="nl-NL" sz="1400" dirty="0" smtClean="0"/>
              <a:t>GA</a:t>
            </a:r>
            <a:r>
              <a:rPr lang="nl-NL" sz="1400" dirty="0" smtClean="0">
                <a:solidFill>
                  <a:schemeClr val="tx2"/>
                </a:solidFill>
              </a:rPr>
              <a:t>G</a:t>
            </a:r>
            <a:r>
              <a:rPr lang="nl-NL" sz="1400" dirty="0" smtClean="0"/>
              <a:t>TCCCTG</a:t>
            </a:r>
            <a:r>
              <a:rPr lang="nl-NL" sz="1400" b="1" i="1" dirty="0" smtClean="0">
                <a:solidFill>
                  <a:srgbClr val="FF0000"/>
                </a:solidFill>
              </a:rPr>
              <a:t>T</a:t>
            </a:r>
            <a:r>
              <a:rPr lang="nl-NL" sz="1400" dirty="0" smtClean="0"/>
              <a:t>AT</a:t>
            </a:r>
            <a:r>
              <a:rPr lang="nl-NL" sz="1400" dirty="0" smtClean="0">
                <a:solidFill>
                  <a:schemeClr val="tx2"/>
                </a:solidFill>
              </a:rPr>
              <a:t>G</a:t>
            </a:r>
            <a:r>
              <a:rPr lang="nl-NL" sz="1400" dirty="0" smtClean="0"/>
              <a:t>TCA-CAGGAACCAGAGGCTTCAAA</a:t>
            </a:r>
          </a:p>
          <a:p>
            <a:endParaRPr lang="nl-NL" sz="1400" dirty="0"/>
          </a:p>
        </p:txBody>
      </p:sp>
      <p:sp>
        <p:nvSpPr>
          <p:cNvPr id="10" name="TextBox 9"/>
          <p:cNvSpPr txBox="1"/>
          <p:nvPr/>
        </p:nvSpPr>
        <p:spPr>
          <a:xfrm>
            <a:off x="3876675" y="304800"/>
            <a:ext cx="1390650" cy="523220"/>
          </a:xfrm>
          <a:prstGeom prst="rect">
            <a:avLst/>
          </a:prstGeom>
          <a:noFill/>
        </p:spPr>
        <p:txBody>
          <a:bodyPr wrap="square" rtlCol="0">
            <a:spAutoFit/>
          </a:bodyPr>
          <a:lstStyle/>
          <a:p>
            <a:r>
              <a:rPr lang="nl-NL" sz="2800" b="1" dirty="0" smtClean="0"/>
              <a:t>OLIGOS</a:t>
            </a:r>
            <a:endParaRPr lang="nl-NL" sz="2800" b="1" dirty="0"/>
          </a:p>
        </p:txBody>
      </p:sp>
      <p:sp>
        <p:nvSpPr>
          <p:cNvPr id="11" name="TextBox 10"/>
          <p:cNvSpPr txBox="1"/>
          <p:nvPr/>
        </p:nvSpPr>
        <p:spPr>
          <a:xfrm>
            <a:off x="1066800" y="5257800"/>
            <a:ext cx="7162800" cy="1200329"/>
          </a:xfrm>
          <a:prstGeom prst="rect">
            <a:avLst/>
          </a:prstGeom>
          <a:noFill/>
        </p:spPr>
        <p:txBody>
          <a:bodyPr wrap="square" rtlCol="0">
            <a:spAutoFit/>
          </a:bodyPr>
          <a:lstStyle/>
          <a:p>
            <a:pPr marL="342900" indent="-342900">
              <a:buAutoNum type="arabicPeriod"/>
            </a:pPr>
            <a:r>
              <a:rPr lang="nl-NL" dirty="0" smtClean="0"/>
              <a:t>Blue and red are the important </a:t>
            </a:r>
            <a:r>
              <a:rPr lang="nl-NL" dirty="0" err="1" smtClean="0"/>
              <a:t>positions</a:t>
            </a:r>
            <a:r>
              <a:rPr lang="nl-NL" dirty="0" smtClean="0"/>
              <a:t>. Red is </a:t>
            </a:r>
            <a:r>
              <a:rPr lang="nl-NL" dirty="0" err="1" smtClean="0"/>
              <a:t>also</a:t>
            </a:r>
            <a:r>
              <a:rPr lang="nl-NL" dirty="0" smtClean="0"/>
              <a:t> the </a:t>
            </a:r>
            <a:r>
              <a:rPr lang="nl-NL" dirty="0" err="1" smtClean="0"/>
              <a:t>position</a:t>
            </a:r>
            <a:r>
              <a:rPr lang="nl-NL" dirty="0" smtClean="0"/>
              <a:t> of the SNP.</a:t>
            </a:r>
          </a:p>
          <a:p>
            <a:pPr marL="342900" indent="-342900">
              <a:buAutoNum type="arabicPeriod"/>
            </a:pPr>
            <a:r>
              <a:rPr lang="nl-NL" dirty="0" smtClean="0"/>
              <a:t>20nts have been </a:t>
            </a:r>
            <a:r>
              <a:rPr lang="nl-NL" dirty="0" err="1" smtClean="0"/>
              <a:t>added</a:t>
            </a:r>
            <a:r>
              <a:rPr lang="nl-NL" dirty="0" smtClean="0"/>
              <a:t> to </a:t>
            </a:r>
            <a:r>
              <a:rPr lang="nl-NL" dirty="0" err="1" smtClean="0"/>
              <a:t>both</a:t>
            </a:r>
            <a:r>
              <a:rPr lang="nl-NL" dirty="0" smtClean="0"/>
              <a:t> upstream and downstream of the 19 </a:t>
            </a:r>
            <a:r>
              <a:rPr lang="nl-NL" dirty="0" err="1" smtClean="0"/>
              <a:t>nts</a:t>
            </a:r>
            <a:r>
              <a:rPr lang="nl-NL" dirty="0" smtClean="0"/>
              <a:t> (</a:t>
            </a:r>
            <a:r>
              <a:rPr lang="nl-NL" dirty="0" err="1" smtClean="0"/>
              <a:t>demarcated</a:t>
            </a:r>
            <a:r>
              <a:rPr lang="nl-NL" dirty="0" smtClean="0"/>
              <a:t> </a:t>
            </a:r>
            <a:r>
              <a:rPr lang="nl-NL" dirty="0" err="1" smtClean="0"/>
              <a:t>by</a:t>
            </a:r>
            <a:r>
              <a:rPr lang="nl-NL" dirty="0" smtClean="0"/>
              <a:t> a “-”)</a:t>
            </a:r>
            <a:endParaRPr lang="nl-N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2500" t="6000" r="15625" b="34000"/>
          <a:stretch>
            <a:fillRect/>
          </a:stretch>
        </p:blipFill>
        <p:spPr bwMode="auto">
          <a:xfrm>
            <a:off x="381000" y="990600"/>
            <a:ext cx="8763000" cy="4572000"/>
          </a:xfrm>
          <a:prstGeom prst="rect">
            <a:avLst/>
          </a:prstGeom>
          <a:noFill/>
          <a:ln w="9525">
            <a:noFill/>
            <a:miter lim="800000"/>
            <a:headEnd/>
            <a:tailEnd/>
          </a:ln>
        </p:spPr>
      </p:pic>
      <p:sp>
        <p:nvSpPr>
          <p:cNvPr id="3" name="Oval 2"/>
          <p:cNvSpPr/>
          <p:nvPr/>
        </p:nvSpPr>
        <p:spPr>
          <a:xfrm rot="5008992">
            <a:off x="5334000" y="1295400"/>
            <a:ext cx="457200" cy="838200"/>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86200" y="304800"/>
            <a:ext cx="2133600" cy="646331"/>
          </a:xfrm>
          <a:prstGeom prst="rect">
            <a:avLst/>
          </a:prstGeom>
          <a:noFill/>
        </p:spPr>
        <p:txBody>
          <a:bodyPr wrap="square" rtlCol="0">
            <a:spAutoFit/>
          </a:bodyPr>
          <a:lstStyle/>
          <a:p>
            <a:r>
              <a:rPr lang="en-US" dirty="0" smtClean="0"/>
              <a:t>DNA </a:t>
            </a:r>
            <a:r>
              <a:rPr lang="en-US" dirty="0" err="1" smtClean="0"/>
              <a:t>sequcence</a:t>
            </a:r>
            <a:r>
              <a:rPr lang="en-US" dirty="0" smtClean="0"/>
              <a:t> from UCSC</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8001000" cy="954107"/>
          </a:xfrm>
          <a:prstGeom prst="rect">
            <a:avLst/>
          </a:prstGeom>
          <a:noFill/>
        </p:spPr>
        <p:txBody>
          <a:bodyPr wrap="square" rtlCol="0">
            <a:spAutoFit/>
          </a:bodyPr>
          <a:lstStyle/>
          <a:p>
            <a:r>
              <a:rPr lang="nl-NL" sz="1400" b="1" dirty="0" err="1" smtClean="0"/>
              <a:t>Normal</a:t>
            </a:r>
            <a:r>
              <a:rPr lang="nl-NL" sz="1400" b="1" dirty="0" smtClean="0"/>
              <a:t> </a:t>
            </a:r>
            <a:r>
              <a:rPr lang="nl-NL" sz="1400" b="1" dirty="0" err="1" smtClean="0"/>
              <a:t>Oligo</a:t>
            </a:r>
            <a:r>
              <a:rPr lang="nl-NL" sz="1400" b="1" dirty="0" smtClean="0"/>
              <a:t>:</a:t>
            </a:r>
          </a:p>
          <a:p>
            <a:endParaRPr lang="nl-NL" sz="1400" dirty="0" smtClean="0"/>
          </a:p>
          <a:p>
            <a:r>
              <a:rPr lang="nl-NL" sz="1400" dirty="0" smtClean="0"/>
              <a:t>TTTAAGGCTCAGTAGCACTGGG</a:t>
            </a:r>
            <a:r>
              <a:rPr lang="nl-NL" sz="1400" dirty="0" smtClean="0">
                <a:solidFill>
                  <a:schemeClr val="tx2"/>
                </a:solidFill>
              </a:rPr>
              <a:t>C</a:t>
            </a:r>
            <a:r>
              <a:rPr lang="nl-NL" sz="1400" dirty="0" smtClean="0"/>
              <a:t>GA</a:t>
            </a:r>
            <a:r>
              <a:rPr lang="nl-NL" sz="1400" dirty="0" smtClean="0">
                <a:solidFill>
                  <a:schemeClr val="tx2"/>
                </a:solidFill>
              </a:rPr>
              <a:t>G</a:t>
            </a:r>
            <a:r>
              <a:rPr lang="nl-NL" sz="1400" dirty="0" smtClean="0"/>
              <a:t>TCCCTG</a:t>
            </a:r>
            <a:r>
              <a:rPr lang="nl-NL" sz="1400" dirty="0" smtClean="0">
                <a:solidFill>
                  <a:srgbClr val="FF0000"/>
                </a:solidFill>
              </a:rPr>
              <a:t>C</a:t>
            </a:r>
            <a:r>
              <a:rPr lang="nl-NL" sz="1400" dirty="0" smtClean="0"/>
              <a:t>AT</a:t>
            </a:r>
            <a:r>
              <a:rPr lang="nl-NL" sz="1400" dirty="0" smtClean="0">
                <a:solidFill>
                  <a:schemeClr val="tx2"/>
                </a:solidFill>
              </a:rPr>
              <a:t>G</a:t>
            </a:r>
            <a:r>
              <a:rPr lang="nl-NL" sz="1400" dirty="0" smtClean="0"/>
              <a:t>TCACAGGAACCAGAGGCTTCAAA</a:t>
            </a:r>
          </a:p>
          <a:p>
            <a:r>
              <a:rPr lang="nl-NL" sz="1400" dirty="0" err="1" smtClean="0"/>
              <a:t>Reverse</a:t>
            </a:r>
            <a:r>
              <a:rPr lang="nl-NL" sz="1400" dirty="0" smtClean="0"/>
              <a:t> complement: TTTGAAGCCTCTGGTTCCTGTGACATGCAGGGACTCGCCCAGTGCTACTGAGCCTTAAA</a:t>
            </a:r>
            <a:endParaRPr lang="nl-NL" sz="1400" dirty="0"/>
          </a:p>
        </p:txBody>
      </p:sp>
      <p:sp>
        <p:nvSpPr>
          <p:cNvPr id="3" name="TextBox 2"/>
          <p:cNvSpPr txBox="1"/>
          <p:nvPr/>
        </p:nvSpPr>
        <p:spPr>
          <a:xfrm>
            <a:off x="838200" y="1600200"/>
            <a:ext cx="8001000" cy="1169551"/>
          </a:xfrm>
          <a:prstGeom prst="rect">
            <a:avLst/>
          </a:prstGeom>
          <a:noFill/>
        </p:spPr>
        <p:txBody>
          <a:bodyPr wrap="square" rtlCol="0">
            <a:spAutoFit/>
          </a:bodyPr>
          <a:lstStyle/>
          <a:p>
            <a:r>
              <a:rPr lang="nl-NL" sz="1400" b="1" dirty="0" smtClean="0"/>
              <a:t>All </a:t>
            </a:r>
            <a:r>
              <a:rPr lang="nl-NL" sz="1400" b="1" dirty="0" err="1" smtClean="0"/>
              <a:t>four</a:t>
            </a:r>
            <a:r>
              <a:rPr lang="nl-NL" sz="1400" b="1" dirty="0" smtClean="0"/>
              <a:t> </a:t>
            </a:r>
            <a:r>
              <a:rPr lang="nl-NL" sz="1400" b="1" dirty="0" err="1" smtClean="0"/>
              <a:t>mutated</a:t>
            </a:r>
            <a:r>
              <a:rPr lang="nl-NL" sz="1400" b="1" dirty="0" smtClean="0"/>
              <a:t> </a:t>
            </a:r>
            <a:r>
              <a:rPr lang="nl-NL" sz="1400" b="1" dirty="0" err="1" smtClean="0"/>
              <a:t>positions</a:t>
            </a:r>
            <a:r>
              <a:rPr lang="nl-NL" sz="1400" b="1" dirty="0" smtClean="0"/>
              <a:t>:</a:t>
            </a:r>
          </a:p>
          <a:p>
            <a:endParaRPr lang="nl-NL" sz="1400" dirty="0" smtClean="0"/>
          </a:p>
          <a:p>
            <a:r>
              <a:rPr lang="nl-NL" sz="1400" dirty="0" smtClean="0"/>
              <a:t>TTTAAGGCTCAGTAGCACTGGG</a:t>
            </a:r>
            <a:r>
              <a:rPr lang="nl-NL" sz="1400" dirty="0" smtClean="0">
                <a:solidFill>
                  <a:schemeClr val="tx2"/>
                </a:solidFill>
              </a:rPr>
              <a:t>A</a:t>
            </a:r>
            <a:r>
              <a:rPr lang="nl-NL" sz="1400" dirty="0" smtClean="0"/>
              <a:t>GA</a:t>
            </a:r>
            <a:r>
              <a:rPr lang="nl-NL" sz="1400" dirty="0" smtClean="0">
                <a:solidFill>
                  <a:schemeClr val="tx2"/>
                </a:solidFill>
              </a:rPr>
              <a:t>A</a:t>
            </a:r>
            <a:r>
              <a:rPr lang="nl-NL" sz="1400" dirty="0" smtClean="0"/>
              <a:t>TCCCTG</a:t>
            </a:r>
            <a:r>
              <a:rPr lang="nl-NL" sz="1400" b="1" dirty="0" smtClean="0">
                <a:solidFill>
                  <a:srgbClr val="FF0000"/>
                </a:solidFill>
              </a:rPr>
              <a:t>A</a:t>
            </a:r>
            <a:r>
              <a:rPr lang="nl-NL" sz="1400" dirty="0" smtClean="0"/>
              <a:t>AT</a:t>
            </a:r>
            <a:r>
              <a:rPr lang="nl-NL" sz="1400" dirty="0" smtClean="0">
                <a:solidFill>
                  <a:schemeClr val="tx2"/>
                </a:solidFill>
              </a:rPr>
              <a:t>A</a:t>
            </a:r>
            <a:r>
              <a:rPr lang="nl-NL" sz="1400" dirty="0" smtClean="0"/>
              <a:t>TCACAGGAACCAGAGGCTTCAAA</a:t>
            </a:r>
          </a:p>
          <a:p>
            <a:r>
              <a:rPr lang="nl-NL" sz="1400" dirty="0" err="1" smtClean="0"/>
              <a:t>Reverse</a:t>
            </a:r>
            <a:r>
              <a:rPr lang="nl-NL" sz="1400" dirty="0" smtClean="0"/>
              <a:t> Complement: TTTGAAGCCTCTGGTTCCTGTGATATTCAGGGATTCTCCCAGTGCTACTGAGCCTTAAA</a:t>
            </a:r>
          </a:p>
          <a:p>
            <a:endParaRPr lang="nl-NL" sz="1400" dirty="0"/>
          </a:p>
        </p:txBody>
      </p:sp>
      <p:sp>
        <p:nvSpPr>
          <p:cNvPr id="4" name="TextBox 3"/>
          <p:cNvSpPr txBox="1"/>
          <p:nvPr/>
        </p:nvSpPr>
        <p:spPr>
          <a:xfrm>
            <a:off x="838200" y="4532293"/>
            <a:ext cx="7924800" cy="1169551"/>
          </a:xfrm>
          <a:prstGeom prst="rect">
            <a:avLst/>
          </a:prstGeom>
          <a:noFill/>
        </p:spPr>
        <p:txBody>
          <a:bodyPr wrap="square" rtlCol="0">
            <a:spAutoFit/>
          </a:bodyPr>
          <a:lstStyle/>
          <a:p>
            <a:r>
              <a:rPr lang="nl-NL" sz="1400" b="1" dirty="0" err="1" smtClean="0"/>
              <a:t>One</a:t>
            </a:r>
            <a:r>
              <a:rPr lang="nl-NL" sz="1400" b="1" dirty="0" smtClean="0"/>
              <a:t> </a:t>
            </a:r>
            <a:r>
              <a:rPr lang="nl-NL" sz="1400" b="1" dirty="0" err="1" smtClean="0"/>
              <a:t>found</a:t>
            </a:r>
            <a:r>
              <a:rPr lang="nl-NL" sz="1400" b="1" dirty="0" smtClean="0"/>
              <a:t> </a:t>
            </a:r>
            <a:r>
              <a:rPr lang="nl-NL" sz="1400" b="1" dirty="0" err="1" smtClean="0"/>
              <a:t>mutated</a:t>
            </a:r>
            <a:r>
              <a:rPr lang="nl-NL" sz="1400" b="1" dirty="0" smtClean="0"/>
              <a:t> </a:t>
            </a:r>
            <a:r>
              <a:rPr lang="nl-NL" sz="1400" b="1" dirty="0" err="1" smtClean="0"/>
              <a:t>postion</a:t>
            </a:r>
            <a:r>
              <a:rPr lang="nl-NL" sz="1400" b="1" dirty="0" smtClean="0"/>
              <a:t>:</a:t>
            </a:r>
          </a:p>
          <a:p>
            <a:endParaRPr lang="nl-NL" sz="1400" dirty="0" smtClean="0"/>
          </a:p>
          <a:p>
            <a:r>
              <a:rPr lang="nl-NL" sz="1400" dirty="0" smtClean="0"/>
              <a:t>TTTAAGGCTCAGTAGCACTGGG</a:t>
            </a:r>
            <a:r>
              <a:rPr lang="nl-NL" sz="1400" dirty="0" smtClean="0">
                <a:solidFill>
                  <a:schemeClr val="tx2"/>
                </a:solidFill>
              </a:rPr>
              <a:t>C</a:t>
            </a:r>
            <a:r>
              <a:rPr lang="nl-NL" sz="1400" dirty="0" smtClean="0"/>
              <a:t>GA</a:t>
            </a:r>
            <a:r>
              <a:rPr lang="nl-NL" sz="1400" dirty="0" smtClean="0">
                <a:solidFill>
                  <a:schemeClr val="tx2"/>
                </a:solidFill>
              </a:rPr>
              <a:t>G</a:t>
            </a:r>
            <a:r>
              <a:rPr lang="nl-NL" sz="1400" dirty="0" smtClean="0"/>
              <a:t>TCCCTG</a:t>
            </a:r>
            <a:r>
              <a:rPr lang="nl-NL" sz="1400" b="1" i="1" dirty="0" smtClean="0">
                <a:solidFill>
                  <a:srgbClr val="FF0000"/>
                </a:solidFill>
              </a:rPr>
              <a:t>T</a:t>
            </a:r>
            <a:r>
              <a:rPr lang="nl-NL" sz="1400" dirty="0" smtClean="0"/>
              <a:t>AT</a:t>
            </a:r>
            <a:r>
              <a:rPr lang="nl-NL" sz="1400" dirty="0" smtClean="0">
                <a:solidFill>
                  <a:schemeClr val="tx2"/>
                </a:solidFill>
              </a:rPr>
              <a:t>G</a:t>
            </a:r>
            <a:r>
              <a:rPr lang="nl-NL" sz="1400" dirty="0" smtClean="0"/>
              <a:t>TCACAGGAACCAGAGGCTTCAAA</a:t>
            </a:r>
          </a:p>
          <a:p>
            <a:r>
              <a:rPr lang="nl-NL" sz="1400" dirty="0" err="1" smtClean="0"/>
              <a:t>Reverse</a:t>
            </a:r>
            <a:r>
              <a:rPr lang="nl-NL" sz="1400" dirty="0" smtClean="0"/>
              <a:t> Complement: TTTGAAGCCTCTGGTTCCTGTGACATACAGGGACTCGCCCAGTGCTACTGAGCCTTAAA</a:t>
            </a:r>
          </a:p>
          <a:p>
            <a:endParaRPr lang="nl-NL" sz="1400" dirty="0"/>
          </a:p>
        </p:txBody>
      </p:sp>
      <p:pic>
        <p:nvPicPr>
          <p:cNvPr id="1026" name="Picture 2"/>
          <p:cNvPicPr>
            <a:picLocks noChangeAspect="1" noChangeArrowheads="1"/>
          </p:cNvPicPr>
          <p:nvPr/>
        </p:nvPicPr>
        <p:blipFill>
          <a:blip r:embed="rId3" cstate="print"/>
          <a:srcRect t="14844" r="64236" b="71094"/>
          <a:stretch>
            <a:fillRect/>
          </a:stretch>
        </p:blipFill>
        <p:spPr bwMode="auto">
          <a:xfrm>
            <a:off x="914400" y="2590800"/>
            <a:ext cx="7848600" cy="1371600"/>
          </a:xfrm>
          <a:prstGeom prst="rect">
            <a:avLst/>
          </a:prstGeom>
          <a:noFill/>
          <a:ln w="9525">
            <a:noFill/>
            <a:miter lim="800000"/>
            <a:headEnd/>
            <a:tailEnd/>
          </a:ln>
        </p:spPr>
      </p:pic>
      <p:sp>
        <p:nvSpPr>
          <p:cNvPr id="7" name="Rectangle 6"/>
          <p:cNvSpPr/>
          <p:nvPr/>
        </p:nvSpPr>
        <p:spPr>
          <a:xfrm>
            <a:off x="8382000" y="3429000"/>
            <a:ext cx="304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364</Words>
  <Application>Microsoft Office PowerPoint</Application>
  <PresentationFormat>On-screen Show (4:3)</PresentationFormat>
  <Paragraphs>42</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MACS_peak_20378 </vt:lpstr>
      <vt:lpstr>Slide 2</vt:lpstr>
      <vt:lpstr>Slide 3</vt:lpstr>
      <vt:lpstr>Slide 4</vt:lpstr>
      <vt:lpstr>Slide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MACS_peak_20378 </dc:title>
  <dc:creator>Kriti</dc:creator>
  <cp:lastModifiedBy>Z433194</cp:lastModifiedBy>
  <cp:revision>35</cp:revision>
  <dcterms:created xsi:type="dcterms:W3CDTF">2006-08-16T00:00:00Z</dcterms:created>
  <dcterms:modified xsi:type="dcterms:W3CDTF">2014-10-15T02:47:49Z</dcterms:modified>
</cp:coreProperties>
</file>