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sigs" ContentType="application/vnd.openxmlformats-package.digital-signature-origi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80" r:id="rId15"/>
    <p:sldId id="270" r:id="rId16"/>
    <p:sldId id="272" r:id="rId17"/>
    <p:sldId id="278" r:id="rId18"/>
    <p:sldId id="27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D60093"/>
    <a:srgbClr val="FF3399"/>
    <a:srgbClr val="0000FF"/>
    <a:srgbClr val="C9C9FF"/>
    <a:srgbClr val="FFCCCC"/>
    <a:srgbClr val="99FFCC"/>
    <a:srgbClr val="FF33CC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5" autoAdjust="0"/>
  </p:normalViewPr>
  <p:slideViewPr>
    <p:cSldViewPr>
      <p:cViewPr>
        <p:scale>
          <a:sx n="95" d="100"/>
          <a:sy n="95" d="100"/>
        </p:scale>
        <p:origin x="-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5F04-13E4-4E4D-8E78-73630531B4D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18C2-5E72-4490-B4FC-456B50BE4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first experiment,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extensions are the natural flanking sequences of that p63 binding motif.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100% TFA (</a:t>
            </a:r>
            <a:r>
              <a:rPr lang="en-US" b="1" dirty="0" err="1" smtClean="0"/>
              <a:t>trifluoroacetic</a:t>
            </a:r>
            <a:r>
              <a:rPr lang="en-US" b="1" dirty="0" smtClean="0"/>
              <a:t> acid</a:t>
            </a:r>
            <a:r>
              <a:rPr lang="en-US" dirty="0" smtClean="0"/>
              <a:t>) has</a:t>
            </a:r>
            <a:r>
              <a:rPr lang="en-US" baseline="0" dirty="0" smtClean="0"/>
              <a:t> the function to give H</a:t>
            </a:r>
            <a:r>
              <a:rPr lang="en-US" baseline="30000" dirty="0" smtClean="0"/>
              <a:t>+</a:t>
            </a:r>
            <a:r>
              <a:rPr lang="en-US" baseline="0" dirty="0" smtClean="0"/>
              <a:t> in the solution (</a:t>
            </a:r>
            <a:r>
              <a:rPr lang="en-US" i="1" baseline="0" dirty="0" smtClean="0"/>
              <a:t>neutralization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‘Single sample</a:t>
            </a:r>
            <a:r>
              <a:rPr lang="en-US" i="1" baseline="0" dirty="0" smtClean="0"/>
              <a:t>’ protocol (A): </a:t>
            </a:r>
            <a:r>
              <a:rPr lang="en-US" sz="1200" baseline="0" dirty="0" smtClean="0"/>
              <a:t>the device takes much longer because the sample needs to be deeper sequenced and, in addition,</a:t>
            </a:r>
            <a:r>
              <a:rPr lang="en-US" sz="1200" dirty="0" smtClean="0"/>
              <a:t> the</a:t>
            </a:r>
            <a:r>
              <a:rPr lang="en-US" sz="1200" baseline="0" dirty="0" smtClean="0"/>
              <a:t> device has to run/elute/analyze </a:t>
            </a:r>
            <a:r>
              <a:rPr lang="en-US" sz="1200" dirty="0" smtClean="0"/>
              <a:t>one sample at a time containing only one </a:t>
            </a:r>
            <a:r>
              <a:rPr lang="en-US" sz="1200" dirty="0" err="1" smtClean="0"/>
              <a:t>oligo</a:t>
            </a:r>
            <a:r>
              <a:rPr lang="en-US" sz="1200" baseline="0" dirty="0" smtClean="0"/>
              <a:t> [</a:t>
            </a:r>
            <a:r>
              <a:rPr lang="en-US" sz="1200" i="1" baseline="0" dirty="0" smtClean="0"/>
              <a:t>instead of two, as happens in the “combined’ protocol</a:t>
            </a:r>
            <a:r>
              <a:rPr lang="en-US" sz="1200" baseline="0" dirty="0" smtClean="0"/>
              <a:t>].</a:t>
            </a:r>
          </a:p>
          <a:p>
            <a:r>
              <a:rPr lang="en-US" sz="1200" baseline="0" dirty="0" smtClean="0"/>
              <a:t>In this protocol (A), at the end you get a list of DNA-binding factors which bind the sample you are considering, base on their elution time. [</a:t>
            </a:r>
            <a:r>
              <a:rPr lang="en-US" sz="1200" i="1" baseline="0" dirty="0" smtClean="0"/>
              <a:t>Instead, in protocol B, the device evaluates the ration between bond strengths!</a:t>
            </a:r>
            <a:r>
              <a:rPr lang="en-US" sz="1200" baseline="0" dirty="0" smtClean="0"/>
              <a:t>].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err="1" smtClean="0"/>
              <a:t>fw</a:t>
            </a:r>
            <a:r>
              <a:rPr lang="en-US" i="0" dirty="0" smtClean="0"/>
              <a:t> = forward experiment</a:t>
            </a:r>
          </a:p>
          <a:p>
            <a:r>
              <a:rPr lang="en-US" i="0" dirty="0" smtClean="0"/>
              <a:t>rev</a:t>
            </a:r>
            <a:r>
              <a:rPr lang="en-US" i="0" baseline="0" dirty="0" smtClean="0"/>
              <a:t> = reverse experiment</a:t>
            </a:r>
          </a:p>
          <a:p>
            <a:r>
              <a:rPr lang="en-US" i="0" baseline="0" dirty="0" smtClean="0"/>
              <a:t>The reason why we perform both the experiments, forward and reverse, is that we need a QUALITY CHECK: if a DNA-binding factor binds specifically the motif sequence, it will be present in both the experiments.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/>
              <a:t>NOTE: the filter is formed</a:t>
            </a:r>
            <a:r>
              <a:rPr lang="en-US" sz="1200" i="0" baseline="0" dirty="0" smtClean="0"/>
              <a:t> of three layers of C18.</a:t>
            </a:r>
            <a:endParaRPr lang="en-US" sz="12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/>
              <a:t>The</a:t>
            </a:r>
            <a:r>
              <a:rPr lang="en-US" sz="1200" i="0" baseline="0" dirty="0" smtClean="0"/>
              <a:t> </a:t>
            </a:r>
            <a:r>
              <a:rPr lang="en-US" sz="1200" i="0" baseline="0" dirty="0" smtClean="0"/>
              <a:t>s</a:t>
            </a:r>
            <a:r>
              <a:rPr lang="en-US" sz="1200" i="0" dirty="0" smtClean="0"/>
              <a:t>tage tips have to be washed (several washing steps with </a:t>
            </a:r>
            <a:r>
              <a:rPr lang="en-US" sz="1200" i="0" dirty="0" err="1" smtClean="0"/>
              <a:t>MeOH</a:t>
            </a:r>
            <a:r>
              <a:rPr lang="en-US" sz="1200" i="0" dirty="0" smtClean="0"/>
              <a:t>, then buffer B, then buffer</a:t>
            </a:r>
            <a:r>
              <a:rPr lang="en-US" sz="1200" i="0" baseline="0" dirty="0" smtClean="0"/>
              <a:t> A) before to load the samples.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sz="1200" dirty="0" smtClean="0"/>
              <a:t>NOTES:</a:t>
            </a:r>
          </a:p>
          <a:p>
            <a:pPr marL="228600" indent="-228600">
              <a:buAutoNum type="arabicParenR"/>
            </a:pPr>
            <a:r>
              <a:rPr lang="en-US" sz="1200" dirty="0" smtClean="0"/>
              <a:t>Scale: log</a:t>
            </a:r>
            <a:r>
              <a:rPr lang="en-US" sz="1200" baseline="-25000" dirty="0" smtClean="0"/>
              <a:t>2</a:t>
            </a:r>
          </a:p>
          <a:p>
            <a:pPr marL="228600" indent="-228600">
              <a:buAutoNum type="arabicParenR"/>
            </a:pPr>
            <a:r>
              <a:rPr lang="en-US" sz="1200" baseline="0" dirty="0" smtClean="0"/>
              <a:t>Rev exp on y axis; </a:t>
            </a:r>
            <a:r>
              <a:rPr lang="en-US" sz="1200" baseline="0" dirty="0" err="1" smtClean="0"/>
              <a:t>fw</a:t>
            </a:r>
            <a:r>
              <a:rPr lang="en-US" sz="1200" baseline="0" dirty="0" smtClean="0"/>
              <a:t> exp on x axis.</a:t>
            </a:r>
          </a:p>
          <a:p>
            <a:pPr marL="228600" indent="-228600">
              <a:buNone/>
            </a:pPr>
            <a:r>
              <a:rPr lang="en-US" sz="1200" baseline="0" dirty="0" smtClean="0"/>
              <a:t>3)  The outliers have to be SIGNIFICANT! In other words, the strength of their bonds with control [</a:t>
            </a:r>
            <a:r>
              <a:rPr lang="en-US" sz="1200" i="1" baseline="0" dirty="0" smtClean="0"/>
              <a:t>south-east quad</a:t>
            </a:r>
            <a:r>
              <a:rPr lang="en-US" sz="1200" baseline="0" dirty="0" smtClean="0"/>
              <a:t>] or mutated sequence [</a:t>
            </a:r>
            <a:r>
              <a:rPr lang="en-US" sz="1200" i="1" baseline="0" dirty="0" smtClean="0"/>
              <a:t>north-west quad</a:t>
            </a:r>
            <a:r>
              <a:rPr lang="en-US" sz="1200" baseline="0" dirty="0" smtClean="0"/>
              <a:t>] has to exceed a </a:t>
            </a:r>
            <a:r>
              <a:rPr lang="en-US" sz="1200" b="1" baseline="0" dirty="0" smtClean="0"/>
              <a:t>threshold </a:t>
            </a:r>
            <a:r>
              <a:rPr lang="en-US" sz="1200" b="0" baseline="0" dirty="0" smtClean="0"/>
              <a:t>to make them significant.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i="0" dirty="0" smtClean="0"/>
              <a:t>Thanks to streptavidin/biotin interactions, the annealed </a:t>
            </a:r>
            <a:r>
              <a:rPr lang="en-US" sz="1100" i="0" dirty="0" err="1" smtClean="0"/>
              <a:t>oligos</a:t>
            </a:r>
            <a:r>
              <a:rPr lang="en-US" sz="1100" i="0" dirty="0" smtClean="0"/>
              <a:t> are immobilized on the beads in the membrane.</a:t>
            </a:r>
            <a:endParaRPr lang="en-US" sz="11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In the membrane</a:t>
            </a:r>
            <a:r>
              <a:rPr lang="en-US" b="1" i="1" baseline="0" dirty="0" smtClean="0"/>
              <a:t> of the well (circular detail picture): </a:t>
            </a:r>
            <a:r>
              <a:rPr lang="en-US" baseline="0" dirty="0" smtClean="0"/>
              <a:t>beads with immobilized </a:t>
            </a:r>
            <a:r>
              <a:rPr lang="en-US" baseline="0" dirty="0" err="1" smtClean="0"/>
              <a:t>oligos</a:t>
            </a:r>
            <a:r>
              <a:rPr lang="en-US" baseline="0" dirty="0" smtClean="0"/>
              <a:t> in the membrane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Reduction:</a:t>
            </a:r>
            <a:r>
              <a:rPr lang="en-US" baseline="0" dirty="0" smtClean="0"/>
              <a:t> to break the disulfide bonds</a:t>
            </a:r>
          </a:p>
          <a:p>
            <a:r>
              <a:rPr lang="en-US" baseline="0" dirty="0" smtClean="0"/>
              <a:t>Alkylation: to avoid the reformation of disulfide bonds after </a:t>
            </a:r>
            <a:r>
              <a:rPr lang="en-US" baseline="0" dirty="0" err="1" smtClean="0"/>
              <a:t>trypsin</a:t>
            </a:r>
            <a:r>
              <a:rPr lang="en-US" baseline="0" dirty="0" smtClean="0"/>
              <a:t> digestion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In the membrane</a:t>
            </a:r>
            <a:r>
              <a:rPr lang="en-US" b="1" i="1" baseline="0" dirty="0" smtClean="0"/>
              <a:t> of the well (circular detail picture): </a:t>
            </a:r>
            <a:r>
              <a:rPr lang="en-US" baseline="0" dirty="0" smtClean="0"/>
              <a:t>beads in the membrane, with immobilized </a:t>
            </a:r>
            <a:r>
              <a:rPr lang="en-US" baseline="0" dirty="0" err="1" smtClean="0"/>
              <a:t>oligos</a:t>
            </a:r>
            <a:r>
              <a:rPr lang="en-US" baseline="0" dirty="0" smtClean="0"/>
              <a:t> and proteins bound on the motif.</a:t>
            </a:r>
            <a:endParaRPr lang="en-US" dirty="0" smtClean="0"/>
          </a:p>
          <a:p>
            <a:r>
              <a:rPr lang="en-US" b="1" i="1" dirty="0" smtClean="0"/>
              <a:t>During the incubation: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trypsin</a:t>
            </a:r>
            <a:r>
              <a:rPr lang="en-US" baseline="0" dirty="0" smtClean="0"/>
              <a:t> cuts (Lys) the proteins, generating small peptides.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there is NOT</a:t>
            </a:r>
            <a:r>
              <a:rPr lang="en-US" baseline="0" dirty="0" smtClean="0"/>
              <a:t> </a:t>
            </a:r>
            <a:r>
              <a:rPr lang="en-US" dirty="0" smtClean="0"/>
              <a:t>a membrane in the bottom of collection plate wells!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0" dirty="0" smtClean="0"/>
              <a:t> TYPES of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, based on the </a:t>
            </a:r>
            <a:r>
              <a:rPr lang="en-US" i="1" baseline="0" dirty="0" smtClean="0"/>
              <a:t>same p63 binding motif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WT </a:t>
            </a:r>
            <a:r>
              <a:rPr lang="en-US" baseline="0" dirty="0" smtClean="0"/>
              <a:t>(</a:t>
            </a:r>
            <a:r>
              <a:rPr lang="en-US" i="1" baseline="0" dirty="0" smtClean="0"/>
              <a:t>positive control</a:t>
            </a:r>
            <a:r>
              <a:rPr lang="en-US" baseline="0" dirty="0" smtClean="0"/>
              <a:t>) =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containing the binding motif with its </a:t>
            </a:r>
            <a:r>
              <a:rPr lang="en-US" baseline="0" dirty="0" err="1" smtClean="0"/>
              <a:t>wildtype</a:t>
            </a:r>
            <a:r>
              <a:rPr lang="en-US" baseline="0" dirty="0" smtClean="0"/>
              <a:t> sequence.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AM </a:t>
            </a:r>
            <a:r>
              <a:rPr lang="en-US" baseline="0" dirty="0" smtClean="0"/>
              <a:t>(</a:t>
            </a:r>
            <a:r>
              <a:rPr lang="en-US" i="1" baseline="0" dirty="0" smtClean="0"/>
              <a:t>negative </a:t>
            </a:r>
            <a:r>
              <a:rPr lang="en-US" i="1" baseline="0" dirty="0" err="1" smtClean="0"/>
              <a:t>oligo</a:t>
            </a:r>
            <a:r>
              <a:rPr lang="en-US" baseline="0" dirty="0" smtClean="0"/>
              <a:t>) =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containing the binding motif with all the four most important positions mutated (</a:t>
            </a:r>
            <a:r>
              <a:rPr lang="en-US" baseline="0" dirty="0" err="1" smtClean="0"/>
              <a:t>nt</a:t>
            </a:r>
            <a:r>
              <a:rPr lang="en-US" baseline="0" dirty="0" smtClean="0"/>
              <a:t> n.3, 6, 13, 16).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SNP 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containg</a:t>
            </a:r>
            <a:r>
              <a:rPr lang="en-US" baseline="0" dirty="0" smtClean="0"/>
              <a:t> the binding motif with one mutation in one of the four most important positions.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first line (4 wells, green</a:t>
            </a:r>
            <a:r>
              <a:rPr lang="en-US" baseline="0" dirty="0" smtClean="0"/>
              <a:t> arrows</a:t>
            </a:r>
            <a:r>
              <a:rPr lang="en-US" dirty="0" smtClean="0"/>
              <a:t>) we</a:t>
            </a:r>
            <a:r>
              <a:rPr lang="en-US" baseline="0" dirty="0" smtClean="0"/>
              <a:t> add the light </a:t>
            </a:r>
            <a:r>
              <a:rPr lang="en-US" baseline="0" dirty="0" err="1" smtClean="0"/>
              <a:t>labelling</a:t>
            </a:r>
            <a:r>
              <a:rPr lang="en-US" baseline="0" dirty="0" smtClean="0"/>
              <a:t> solution.</a:t>
            </a:r>
          </a:p>
          <a:p>
            <a:r>
              <a:rPr lang="en-US" baseline="0" dirty="0" smtClean="0"/>
              <a:t>In the second line (4 lines, red arrows) we add the medium </a:t>
            </a:r>
            <a:r>
              <a:rPr lang="en-US" baseline="0" dirty="0" err="1" smtClean="0"/>
              <a:t>labelling</a:t>
            </a:r>
            <a:r>
              <a:rPr lang="en-US" baseline="0" dirty="0" smtClean="0"/>
              <a:t>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</a:t>
            </a:r>
            <a:r>
              <a:rPr lang="en-US" baseline="-25000" dirty="0" smtClean="0"/>
              <a:t>2</a:t>
            </a:r>
            <a:r>
              <a:rPr lang="en-US" baseline="0" dirty="0" smtClean="0"/>
              <a:t>O (and CD</a:t>
            </a:r>
            <a:r>
              <a:rPr lang="en-US" baseline="-25000" dirty="0" smtClean="0"/>
              <a:t>2</a:t>
            </a:r>
            <a:r>
              <a:rPr lang="en-US" baseline="0" dirty="0" smtClean="0"/>
              <a:t>O) replaces the H atom in NH</a:t>
            </a:r>
            <a:r>
              <a:rPr lang="en-US" baseline="-25000" dirty="0" smtClean="0"/>
              <a:t>2</a:t>
            </a:r>
            <a:r>
              <a:rPr lang="en-US" baseline="0" dirty="0" smtClean="0"/>
              <a:t>: this happens in all the amino acids of each peptide. The result is that all the peptides are </a:t>
            </a:r>
            <a:r>
              <a:rPr lang="en-US" baseline="0" dirty="0" err="1" smtClean="0"/>
              <a:t>labelled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NOTE: to have this type</a:t>
            </a:r>
            <a:r>
              <a:rPr lang="en-US" baseline="0" dirty="0" smtClean="0"/>
              <a:t> of bond pattern on atom N, the atom O of CH</a:t>
            </a:r>
            <a:r>
              <a:rPr lang="en-US" baseline="-25000" dirty="0" smtClean="0"/>
              <a:t>2</a:t>
            </a:r>
            <a:r>
              <a:rPr lang="en-US" baseline="0" dirty="0" smtClean="0"/>
              <a:t>O (and of CD</a:t>
            </a:r>
            <a:r>
              <a:rPr lang="en-US" baseline="-25000" dirty="0" smtClean="0"/>
              <a:t>2</a:t>
            </a:r>
            <a:r>
              <a:rPr lang="en-US" baseline="0" dirty="0" smtClean="0"/>
              <a:t>O) had to be </a:t>
            </a:r>
            <a:r>
              <a:rPr lang="en-US" b="1" baseline="0" dirty="0" smtClean="0"/>
              <a:t>negatively charged</a:t>
            </a:r>
            <a:r>
              <a:rPr lang="en-US" baseline="0" dirty="0" smtClean="0"/>
              <a:t>!</a:t>
            </a:r>
            <a:endParaRPr lang="en-US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18C2-5E72-4490-B4FC-456B50BE4C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slide" Target="slide1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prot/journal/v2/n8/full/nprot.2007.26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2281064"/>
            <a:ext cx="7772400" cy="1528936"/>
          </a:xfrm>
        </p:spPr>
        <p:txBody>
          <a:bodyPr/>
          <a:lstStyle/>
          <a:p>
            <a:r>
              <a:rPr lang="it-IT" b="1" i="1" dirty="0" smtClean="0"/>
              <a:t>ESF/EuroCleftNet Project</a:t>
            </a:r>
            <a:br>
              <a:rPr lang="it-IT" b="1" i="1" dirty="0" smtClean="0"/>
            </a:br>
            <a:r>
              <a:rPr lang="it-IT" sz="2800" b="1" i="1" dirty="0" smtClean="0"/>
              <a:t>Overview on Oligo Pulldown Assay</a:t>
            </a:r>
            <a:endParaRPr lang="it-IT" b="1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September 9</a:t>
            </a:r>
            <a:r>
              <a:rPr lang="it-IT" sz="2800" baseline="30000" dirty="0" smtClean="0"/>
              <a:t>th</a:t>
            </a:r>
            <a:r>
              <a:rPr lang="it-IT" sz="2800" dirty="0" smtClean="0"/>
              <a:t>, 2014</a:t>
            </a:r>
          </a:p>
          <a:p>
            <a:r>
              <a:rPr lang="it-IT" sz="2800" dirty="0" smtClean="0"/>
              <a:t>F. Conte</a:t>
            </a:r>
            <a:endParaRPr lang="it-IT" sz="24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51" y="3629341"/>
            <a:ext cx="2713743" cy="32286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708" y="1"/>
            <a:ext cx="2685868" cy="24928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49" y="116632"/>
            <a:ext cx="660243" cy="8583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09" y="215112"/>
            <a:ext cx="792088" cy="6613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04513"/>
            <a:ext cx="961243" cy="8825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583" y="246926"/>
            <a:ext cx="1036563" cy="5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7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538698" y="468868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 smtClean="0">
                <a:latin typeface="+mj-lt"/>
                <a:ea typeface="+mj-ea"/>
                <a:cs typeface="+mj-cs"/>
              </a:rPr>
              <a:t>How t I have organize the plate</a:t>
            </a:r>
            <a:endParaRPr lang="en-US" sz="2000" b="1" i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10"/>
          <p:cNvSpPr txBox="1"/>
          <p:nvPr/>
        </p:nvSpPr>
        <p:spPr>
          <a:xfrm>
            <a:off x="373380" y="1203388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Considering</a:t>
            </a:r>
            <a:r>
              <a:rPr lang="it-IT" sz="1600" dirty="0" smtClean="0"/>
              <a:t> </a:t>
            </a:r>
            <a:r>
              <a:rPr lang="it-IT" sz="1600" dirty="0" err="1" smtClean="0"/>
              <a:t>all</a:t>
            </a:r>
            <a:r>
              <a:rPr lang="it-IT" sz="1600" dirty="0" smtClean="0"/>
              <a:t> the </a:t>
            </a:r>
            <a:r>
              <a:rPr lang="it-IT" sz="1600" dirty="0" err="1" smtClean="0"/>
              <a:t>wells</a:t>
            </a:r>
            <a:r>
              <a:rPr lang="it-IT" sz="1600" dirty="0" smtClean="0"/>
              <a:t> (8 in </a:t>
            </a:r>
            <a:r>
              <a:rPr lang="it-IT" sz="1600" dirty="0" err="1" smtClean="0"/>
              <a:t>my</a:t>
            </a:r>
            <a:r>
              <a:rPr lang="it-IT" sz="1600" dirty="0" smtClean="0"/>
              <a:t> </a:t>
            </a:r>
            <a:r>
              <a:rPr lang="it-IT" sz="1600" dirty="0" err="1" smtClean="0"/>
              <a:t>exp</a:t>
            </a:r>
            <a:r>
              <a:rPr lang="it-IT" sz="1600" dirty="0" smtClean="0"/>
              <a:t>):</a:t>
            </a:r>
            <a:endParaRPr lang="en-US" sz="16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4648200"/>
            <a:ext cx="1080000" cy="12580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1" t="7082" r="5621" b="7082"/>
          <a:stretch/>
        </p:blipFill>
        <p:spPr>
          <a:xfrm>
            <a:off x="460269" y="1876686"/>
            <a:ext cx="2895599" cy="19050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849" y="4624148"/>
            <a:ext cx="1080000" cy="1258041"/>
          </a:xfrm>
          <a:prstGeom prst="rect">
            <a:avLst/>
          </a:prstGeom>
        </p:spPr>
      </p:pic>
      <p:cxnSp>
        <p:nvCxnSpPr>
          <p:cNvPr id="29" name="Connettore 1 28"/>
          <p:cNvCxnSpPr/>
          <p:nvPr/>
        </p:nvCxnSpPr>
        <p:spPr>
          <a:xfrm>
            <a:off x="762000" y="2002200"/>
            <a:ext cx="76200" cy="360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838200" y="2362200"/>
            <a:ext cx="76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62000" y="2001600"/>
            <a:ext cx="762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524000" y="2002200"/>
            <a:ext cx="76200" cy="3600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398" y="5092703"/>
            <a:ext cx="1080000" cy="1258041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600" y="4609359"/>
            <a:ext cx="1080000" cy="125804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398" y="5092703"/>
            <a:ext cx="1080000" cy="1258041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400" y="4572003"/>
            <a:ext cx="1080000" cy="1258041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700" y="5092702"/>
            <a:ext cx="1080000" cy="1258041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8198" y="5092702"/>
            <a:ext cx="1080000" cy="12580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Focus on…</a:t>
            </a:r>
            <a:endParaRPr lang="en-US" i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724400" y="2209800"/>
          <a:ext cx="3657600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</a:t>
                      </a:r>
                      <a:r>
                        <a:rPr lang="en-US" sz="1600" dirty="0" err="1" smtClean="0"/>
                        <a:t>oligo</a:t>
                      </a:r>
                      <a:endParaRPr lang="en-US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WT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(+)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(–)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WT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(+)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WT </a:t>
                      </a:r>
                      <a:r>
                        <a:rPr lang="en-US" sz="1600" dirty="0" err="1" smtClean="0"/>
                        <a:t>oligo</a:t>
                      </a:r>
                      <a:r>
                        <a:rPr lang="en-US" sz="1600" dirty="0" smtClean="0"/>
                        <a:t> (+)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SNP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WT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(+)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(–)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1524000" y="2002536"/>
            <a:ext cx="3200400" cy="2072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" y="2362200"/>
            <a:ext cx="3886200" cy="1295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82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WT              </a:t>
            </a:r>
            <a:r>
              <a:rPr lang="en-US" b="1" dirty="0" smtClean="0"/>
              <a:t>SNP</a:t>
            </a:r>
            <a:r>
              <a:rPr lang="en-US" dirty="0" smtClean="0"/>
              <a:t>               WT             </a:t>
            </a:r>
            <a:r>
              <a:rPr lang="en-US" b="1" dirty="0" smtClean="0"/>
              <a:t>AM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14800" y="426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b="1" dirty="0" smtClean="0"/>
              <a:t>SNP </a:t>
            </a:r>
            <a:r>
              <a:rPr lang="en-US" dirty="0" smtClean="0"/>
              <a:t>              WT             </a:t>
            </a:r>
            <a:r>
              <a:rPr lang="en-US" b="1" dirty="0" smtClean="0"/>
              <a:t>AM   </a:t>
            </a:r>
            <a:r>
              <a:rPr lang="en-US" dirty="0" smtClean="0"/>
              <a:t>          WT</a:t>
            </a:r>
            <a:endParaRPr lang="en-US" dirty="0"/>
          </a:p>
        </p:txBody>
      </p:sp>
      <p:sp>
        <p:nvSpPr>
          <p:cNvPr id="36" name="Equal 35"/>
          <p:cNvSpPr/>
          <p:nvPr/>
        </p:nvSpPr>
        <p:spPr>
          <a:xfrm>
            <a:off x="5943600" y="3810000"/>
            <a:ext cx="1066800" cy="381000"/>
          </a:xfrm>
          <a:prstGeom prst="mathEqua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298271" y="392668"/>
            <a:ext cx="279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(8) Dimethyl labelling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2971800" y="304800"/>
            <a:ext cx="3262145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633" y="2246721"/>
            <a:ext cx="1080000" cy="125804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0882" y="2222669"/>
            <a:ext cx="1080000" cy="1258041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633" y="2207880"/>
            <a:ext cx="1080000" cy="125804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691224"/>
            <a:ext cx="1080000" cy="1258041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433" y="2170524"/>
            <a:ext cx="1080000" cy="1258041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691223"/>
            <a:ext cx="1080000" cy="1258041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691223"/>
            <a:ext cx="1080000" cy="1258041"/>
          </a:xfrm>
          <a:prstGeom prst="rect">
            <a:avLst/>
          </a:prstGeom>
        </p:spPr>
      </p:pic>
      <p:sp>
        <p:nvSpPr>
          <p:cNvPr id="18" name="TextBox 110"/>
          <p:cNvSpPr txBox="1"/>
          <p:nvPr/>
        </p:nvSpPr>
        <p:spPr>
          <a:xfrm>
            <a:off x="304800" y="1143000"/>
            <a:ext cx="28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 µl 4% </a:t>
            </a:r>
            <a:r>
              <a:rPr lang="it-IT" b="1" dirty="0" smtClean="0"/>
              <a:t>LIGHT</a:t>
            </a:r>
            <a:r>
              <a:rPr lang="it-IT" dirty="0" smtClean="0"/>
              <a:t> </a:t>
            </a:r>
            <a:r>
              <a:rPr lang="it-IT" dirty="0" err="1" smtClean="0"/>
              <a:t>label</a:t>
            </a:r>
            <a:r>
              <a:rPr lang="it-IT" dirty="0" smtClean="0"/>
              <a:t> (CH</a:t>
            </a:r>
            <a:r>
              <a:rPr lang="it-IT" baseline="-25000" dirty="0" smtClean="0"/>
              <a:t>2</a:t>
            </a:r>
            <a:r>
              <a:rPr lang="it-IT" dirty="0" smtClean="0"/>
              <a:t>O)</a:t>
            </a:r>
            <a:endParaRPr lang="en-US" dirty="0" smtClean="0"/>
          </a:p>
        </p:txBody>
      </p:sp>
      <p:sp>
        <p:nvSpPr>
          <p:cNvPr id="20" name="TextBox 110"/>
          <p:cNvSpPr txBox="1"/>
          <p:nvPr/>
        </p:nvSpPr>
        <p:spPr>
          <a:xfrm>
            <a:off x="6019800" y="1202465"/>
            <a:ext cx="315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 µl 4% </a:t>
            </a:r>
            <a:r>
              <a:rPr lang="it-IT" b="1" dirty="0" smtClean="0"/>
              <a:t>MEDIUM</a:t>
            </a:r>
            <a:r>
              <a:rPr lang="it-IT" dirty="0" smtClean="0"/>
              <a:t> </a:t>
            </a:r>
            <a:r>
              <a:rPr lang="it-IT" dirty="0" err="1" smtClean="0"/>
              <a:t>label</a:t>
            </a:r>
            <a:r>
              <a:rPr lang="it-IT" dirty="0" smtClean="0"/>
              <a:t> (CD</a:t>
            </a:r>
            <a:r>
              <a:rPr lang="it-IT" baseline="-25000" dirty="0" smtClean="0"/>
              <a:t>2</a:t>
            </a:r>
            <a:r>
              <a:rPr lang="it-IT" dirty="0" smtClean="0"/>
              <a:t>O)</a:t>
            </a:r>
            <a:endParaRPr lang="en-US" dirty="0" smtClean="0"/>
          </a:p>
        </p:txBody>
      </p:sp>
      <p:cxnSp>
        <p:nvCxnSpPr>
          <p:cNvPr id="14" name="Connettore 2 13"/>
          <p:cNvCxnSpPr/>
          <p:nvPr/>
        </p:nvCxnSpPr>
        <p:spPr>
          <a:xfrm>
            <a:off x="2743200" y="1861524"/>
            <a:ext cx="0" cy="576876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3886200" y="1851714"/>
            <a:ext cx="0" cy="576876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984433" y="1828800"/>
            <a:ext cx="0" cy="576876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6096000" y="1828800"/>
            <a:ext cx="0" cy="576876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1730067" y="1581000"/>
            <a:ext cx="11723" cy="270714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1741790" y="1828799"/>
            <a:ext cx="4366800" cy="30905"/>
          </a:xfrm>
          <a:prstGeom prst="straightConnector1">
            <a:avLst/>
          </a:prstGeom>
          <a:ln w="31750">
            <a:solidFill>
              <a:srgbClr val="00B05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4418187" y="2296217"/>
            <a:ext cx="0" cy="57687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5410200" y="2286000"/>
            <a:ext cx="0" cy="57687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6521767" y="2286000"/>
            <a:ext cx="0" cy="57687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7620000" y="1663497"/>
            <a:ext cx="0" cy="64253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V="1">
            <a:off x="3265790" y="2286000"/>
            <a:ext cx="4354210" cy="3090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entesi graffa chiusa 26"/>
          <p:cNvSpPr/>
          <p:nvPr/>
        </p:nvSpPr>
        <p:spPr>
          <a:xfrm rot="5400000">
            <a:off x="4423157" y="1750899"/>
            <a:ext cx="442547" cy="48195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110"/>
          <p:cNvSpPr txBox="1"/>
          <p:nvPr/>
        </p:nvSpPr>
        <p:spPr>
          <a:xfrm>
            <a:off x="457200" y="4572000"/>
            <a:ext cx="838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To start the </a:t>
            </a:r>
            <a:r>
              <a:rPr lang="it-IT" dirty="0" err="1" smtClean="0"/>
              <a:t>labelling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, </a:t>
            </a:r>
            <a:r>
              <a:rPr lang="it-IT" dirty="0" err="1" smtClean="0"/>
              <a:t>add</a:t>
            </a:r>
            <a:r>
              <a:rPr lang="it-IT" dirty="0" smtClean="0"/>
              <a:t> in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4 </a:t>
            </a:r>
            <a:r>
              <a:rPr lang="it-IT" dirty="0"/>
              <a:t>µl </a:t>
            </a:r>
            <a:r>
              <a:rPr lang="it-IT" b="1" dirty="0" smtClean="0"/>
              <a:t>NaBH</a:t>
            </a:r>
            <a:r>
              <a:rPr lang="it-IT" b="1" baseline="-25000" dirty="0" smtClean="0"/>
              <a:t>3</a:t>
            </a:r>
            <a:r>
              <a:rPr lang="it-IT" b="1" dirty="0" smtClean="0"/>
              <a:t>CN</a:t>
            </a:r>
            <a:r>
              <a:rPr lang="it-IT" dirty="0" smtClean="0"/>
              <a:t> (0.6M)</a:t>
            </a:r>
          </a:p>
        </p:txBody>
      </p:sp>
      <p:sp>
        <p:nvSpPr>
          <p:cNvPr id="54" name="CasellaDiTesto 113"/>
          <p:cNvSpPr txBox="1"/>
          <p:nvPr/>
        </p:nvSpPr>
        <p:spPr>
          <a:xfrm>
            <a:off x="3733800" y="5410200"/>
            <a:ext cx="190829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Incubation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28" name="Freccia in giù 27"/>
          <p:cNvSpPr/>
          <p:nvPr/>
        </p:nvSpPr>
        <p:spPr>
          <a:xfrm>
            <a:off x="4572000" y="5029200"/>
            <a:ext cx="228602" cy="30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ccia in giù 55"/>
          <p:cNvSpPr/>
          <p:nvPr/>
        </p:nvSpPr>
        <p:spPr>
          <a:xfrm>
            <a:off x="4530129" y="4191000"/>
            <a:ext cx="228602" cy="30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sellaDiTesto 113"/>
          <p:cNvSpPr txBox="1"/>
          <p:nvPr/>
        </p:nvSpPr>
        <p:spPr>
          <a:xfrm>
            <a:off x="1371600" y="6172200"/>
            <a:ext cx="69342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To stop the </a:t>
            </a:r>
            <a:r>
              <a:rPr lang="it-IT" dirty="0" err="1" smtClean="0"/>
              <a:t>labelling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, </a:t>
            </a:r>
            <a:r>
              <a:rPr lang="it-IT" dirty="0" err="1" smtClean="0"/>
              <a:t>add</a:t>
            </a:r>
            <a:r>
              <a:rPr lang="it-IT" dirty="0" smtClean="0"/>
              <a:t> in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16 µl 1% </a:t>
            </a:r>
            <a:r>
              <a:rPr lang="it-IT" b="1" dirty="0" err="1" smtClean="0"/>
              <a:t>ammonia</a:t>
            </a:r>
            <a:endParaRPr lang="en-US" b="1" dirty="0"/>
          </a:p>
        </p:txBody>
      </p:sp>
      <p:sp>
        <p:nvSpPr>
          <p:cNvPr id="58" name="Freccia in giù 57"/>
          <p:cNvSpPr/>
          <p:nvPr/>
        </p:nvSpPr>
        <p:spPr>
          <a:xfrm>
            <a:off x="4572000" y="5866912"/>
            <a:ext cx="228602" cy="30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050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Action Button: Information 52">
            <a:hlinkClick r:id="rId4" action="ppaction://hlinksldjump" highlightClick="1"/>
          </p:cNvPr>
          <p:cNvSpPr/>
          <p:nvPr/>
        </p:nvSpPr>
        <p:spPr>
          <a:xfrm>
            <a:off x="5410200" y="5410200"/>
            <a:ext cx="304800" cy="304800"/>
          </a:xfrm>
          <a:prstGeom prst="actionButtonInformation">
            <a:avLst/>
          </a:prstGeom>
          <a:solidFill>
            <a:srgbClr val="FFC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ilindro 21"/>
          <p:cNvSpPr/>
          <p:nvPr/>
        </p:nvSpPr>
        <p:spPr>
          <a:xfrm>
            <a:off x="4096512" y="3276600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ilindro 21"/>
          <p:cNvSpPr/>
          <p:nvPr/>
        </p:nvSpPr>
        <p:spPr>
          <a:xfrm>
            <a:off x="5166360" y="3276600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ilindro 21"/>
          <p:cNvSpPr/>
          <p:nvPr/>
        </p:nvSpPr>
        <p:spPr>
          <a:xfrm>
            <a:off x="6227064" y="3276600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ilindro 21"/>
          <p:cNvSpPr/>
          <p:nvPr/>
        </p:nvSpPr>
        <p:spPr>
          <a:xfrm>
            <a:off x="2523744" y="2819400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Immagin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431" y="2691224"/>
            <a:ext cx="1080000" cy="1258041"/>
          </a:xfrm>
          <a:prstGeom prst="rect">
            <a:avLst/>
          </a:prstGeom>
        </p:spPr>
      </p:pic>
      <p:cxnSp>
        <p:nvCxnSpPr>
          <p:cNvPr id="64" name="Connettore 2 45"/>
          <p:cNvCxnSpPr/>
          <p:nvPr/>
        </p:nvCxnSpPr>
        <p:spPr>
          <a:xfrm>
            <a:off x="3275187" y="2306027"/>
            <a:ext cx="0" cy="57687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ilindro 21"/>
          <p:cNvSpPr/>
          <p:nvPr/>
        </p:nvSpPr>
        <p:spPr>
          <a:xfrm>
            <a:off x="3035808" y="3276600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4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7" grpId="0" animBg="1"/>
      <p:bldP spid="52" grpId="0"/>
      <p:bldP spid="54" grpId="0"/>
      <p:bldP spid="28" grpId="0" animBg="1"/>
      <p:bldP spid="56" grpId="0" animBg="1"/>
      <p:bldP spid="57" grpId="0"/>
      <p:bldP spid="58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r>
              <a:rPr lang="it-IT" sz="2000" b="1" i="1" u="sng" dirty="0" err="1" smtClean="0"/>
              <a:t>What</a:t>
            </a:r>
            <a:r>
              <a:rPr lang="it-IT" sz="2000" b="1" i="1" u="sng" dirty="0"/>
              <a:t> </a:t>
            </a:r>
            <a:r>
              <a:rPr lang="it-IT" sz="2000" b="1" i="1" u="sng" dirty="0" err="1" smtClean="0"/>
              <a:t>happens</a:t>
            </a:r>
            <a:r>
              <a:rPr lang="it-IT" sz="2000" b="1" i="1" u="sng" dirty="0" smtClean="0"/>
              <a:t> </a:t>
            </a:r>
            <a:r>
              <a:rPr lang="it-IT" sz="2000" b="1" i="1" u="sng" dirty="0" err="1" smtClean="0"/>
              <a:t>during</a:t>
            </a:r>
            <a:r>
              <a:rPr lang="it-IT" sz="2000" b="1" i="1" u="sng" dirty="0" smtClean="0"/>
              <a:t> the </a:t>
            </a:r>
            <a:r>
              <a:rPr lang="it-IT" sz="2000" b="1" i="1" u="sng" dirty="0" err="1" smtClean="0"/>
              <a:t>incubation</a:t>
            </a:r>
            <a:endParaRPr lang="en-US" sz="20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Focus on…</a:t>
            </a:r>
            <a:endParaRPr lang="en-US" i="1" dirty="0"/>
          </a:p>
        </p:txBody>
      </p:sp>
      <p:pic>
        <p:nvPicPr>
          <p:cNvPr id="4" name="Picture 3" descr="Peaks L-M modified from intern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352800"/>
            <a:ext cx="2490787" cy="2760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mino ac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016" y="1295400"/>
            <a:ext cx="1878984" cy="1265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52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amino acid</a:t>
            </a:r>
          </a:p>
          <a:p>
            <a:r>
              <a:rPr lang="en-US" dirty="0" smtClean="0"/>
              <a:t>structure:</a:t>
            </a:r>
            <a:endParaRPr lang="en-US" dirty="0"/>
          </a:p>
        </p:txBody>
      </p:sp>
      <p:pic>
        <p:nvPicPr>
          <p:cNvPr id="8" name="Picture 7" descr="Amino ac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971800"/>
            <a:ext cx="1878984" cy="1265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276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Light </a:t>
            </a:r>
            <a:r>
              <a:rPr lang="en-US" b="1" dirty="0" err="1" smtClean="0"/>
              <a:t>labelled</a:t>
            </a:r>
            <a:r>
              <a:rPr lang="en-US" b="1" dirty="0" smtClean="0"/>
              <a:t> </a:t>
            </a:r>
            <a:r>
              <a:rPr lang="en-US" dirty="0" smtClean="0"/>
              <a:t>amino acid structure: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2952690"/>
            <a:ext cx="9144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886200"/>
            <a:ext cx="9144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US" sz="2000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Amino ac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016" y="4857690"/>
            <a:ext cx="1878984" cy="12657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0816" y="516249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Medium </a:t>
            </a:r>
            <a:r>
              <a:rPr lang="en-US" b="1" dirty="0" err="1" smtClean="0"/>
              <a:t>labelled</a:t>
            </a:r>
            <a:r>
              <a:rPr lang="en-US" b="1" dirty="0" smtClean="0"/>
              <a:t> </a:t>
            </a:r>
            <a:r>
              <a:rPr lang="en-US" dirty="0" smtClean="0"/>
              <a:t>amino acid structure: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97816" y="4838580"/>
            <a:ext cx="9144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7816" y="5772090"/>
            <a:ext cx="9144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715000" y="2895600"/>
            <a:ext cx="381000" cy="3352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24600" y="6172200"/>
            <a:ext cx="2514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Example: peak patterns of the same peptide, bound with LIGHT label (on the left) and with MEDIUM label (on the right).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xmlns="" val="180416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352800" y="392668"/>
            <a:ext cx="279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(9) Sample mixing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276600" y="304800"/>
            <a:ext cx="29718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500" y="1993898"/>
            <a:ext cx="1080000" cy="125804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749" y="1969846"/>
            <a:ext cx="1080000" cy="1258041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500" y="1955057"/>
            <a:ext cx="1080000" cy="125804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298" y="2438401"/>
            <a:ext cx="1080000" cy="1258041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9300" y="1917701"/>
            <a:ext cx="1080000" cy="1258041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600" y="2438400"/>
            <a:ext cx="1080000" cy="1258041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098" y="2438400"/>
            <a:ext cx="1080000" cy="1258041"/>
          </a:xfrm>
          <a:prstGeom prst="rect">
            <a:avLst/>
          </a:prstGeom>
        </p:spPr>
      </p:pic>
      <p:sp>
        <p:nvSpPr>
          <p:cNvPr id="57" name="CasellaDiTesto 113"/>
          <p:cNvSpPr txBox="1"/>
          <p:nvPr/>
        </p:nvSpPr>
        <p:spPr>
          <a:xfrm>
            <a:off x="990600" y="6260068"/>
            <a:ext cx="70866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 the four </a:t>
            </a:r>
            <a:r>
              <a:rPr lang="it-IT" dirty="0" smtClean="0"/>
              <a:t>wells </a:t>
            </a:r>
            <a:r>
              <a:rPr lang="it-IT" dirty="0" smtClean="0"/>
              <a:t>containing the merged samples, add 5 µl 100% </a:t>
            </a:r>
            <a:r>
              <a:rPr lang="it-IT" b="1" dirty="0" smtClean="0"/>
              <a:t>TFA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64667" y="165217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b="1" dirty="0" smtClean="0">
                <a:solidFill>
                  <a:srgbClr val="00B050"/>
                </a:solidFill>
              </a:rPr>
              <a:t>SNP </a:t>
            </a:r>
            <a:r>
              <a:rPr lang="en-US" dirty="0" smtClean="0">
                <a:solidFill>
                  <a:srgbClr val="00B050"/>
                </a:solidFill>
              </a:rPr>
              <a:t>              WT             </a:t>
            </a:r>
            <a:r>
              <a:rPr lang="en-US" b="1" dirty="0" smtClean="0">
                <a:solidFill>
                  <a:srgbClr val="00B050"/>
                </a:solidFill>
              </a:rPr>
              <a:t>AM   </a:t>
            </a:r>
            <a:r>
              <a:rPr lang="en-US" dirty="0" smtClean="0">
                <a:solidFill>
                  <a:srgbClr val="00B050"/>
                </a:solidFill>
              </a:rPr>
              <a:t>          WT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Freccia a inversione 59"/>
          <p:cNvSpPr/>
          <p:nvPr/>
        </p:nvSpPr>
        <p:spPr>
          <a:xfrm flipH="1">
            <a:off x="2445574" y="1291734"/>
            <a:ext cx="828157" cy="1251927"/>
          </a:xfrm>
          <a:prstGeom prst="uturnArrow">
            <a:avLst>
              <a:gd name="adj1" fmla="val 15799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ccia a inversione 62"/>
          <p:cNvSpPr/>
          <p:nvPr/>
        </p:nvSpPr>
        <p:spPr>
          <a:xfrm flipH="1">
            <a:off x="3586519" y="1262673"/>
            <a:ext cx="828157" cy="1251927"/>
          </a:xfrm>
          <a:prstGeom prst="uturnArrow">
            <a:avLst>
              <a:gd name="adj1" fmla="val 15799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ccia a inversione 63"/>
          <p:cNvSpPr/>
          <p:nvPr/>
        </p:nvSpPr>
        <p:spPr>
          <a:xfrm flipH="1">
            <a:off x="4713598" y="1262673"/>
            <a:ext cx="828157" cy="1251927"/>
          </a:xfrm>
          <a:prstGeom prst="uturnArrow">
            <a:avLst>
              <a:gd name="adj1" fmla="val 15799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ccia a inversione 64"/>
          <p:cNvSpPr/>
          <p:nvPr/>
        </p:nvSpPr>
        <p:spPr>
          <a:xfrm flipH="1">
            <a:off x="5770673" y="1262673"/>
            <a:ext cx="828157" cy="1251927"/>
          </a:xfrm>
          <a:prstGeom prst="uturnArrow">
            <a:avLst>
              <a:gd name="adj1" fmla="val 15799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8067" y="363337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WT              </a:t>
            </a:r>
            <a:r>
              <a:rPr lang="en-US" b="1" dirty="0" smtClean="0">
                <a:solidFill>
                  <a:srgbClr val="FF0000"/>
                </a:solidFill>
              </a:rPr>
              <a:t>SNP</a:t>
            </a:r>
            <a:r>
              <a:rPr lang="en-US" dirty="0" smtClean="0">
                <a:solidFill>
                  <a:srgbClr val="FF0000"/>
                </a:solidFill>
              </a:rPr>
              <a:t>               WT             </a:t>
            </a:r>
            <a:r>
              <a:rPr lang="en-US" b="1" dirty="0" smtClean="0">
                <a:solidFill>
                  <a:srgbClr val="FF0000"/>
                </a:solidFill>
              </a:rPr>
              <a:t>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Immagin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200" y="4761759"/>
            <a:ext cx="1080000" cy="1258041"/>
          </a:xfrm>
          <a:prstGeom prst="rect">
            <a:avLst/>
          </a:prstGeom>
        </p:spPr>
      </p:pic>
      <p:pic>
        <p:nvPicPr>
          <p:cNvPr id="26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400" y="4706779"/>
            <a:ext cx="1080000" cy="1258041"/>
          </a:xfrm>
          <a:prstGeom prst="rect">
            <a:avLst/>
          </a:prstGeom>
        </p:spPr>
      </p:pic>
      <p:pic>
        <p:nvPicPr>
          <p:cNvPr id="27" name="Immagin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902" y="4706778"/>
            <a:ext cx="1080000" cy="1258041"/>
          </a:xfrm>
          <a:prstGeom prst="rect">
            <a:avLst/>
          </a:prstGeom>
        </p:spPr>
      </p:pic>
      <p:pic>
        <p:nvPicPr>
          <p:cNvPr id="28" name="Immagin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400" y="4706778"/>
            <a:ext cx="1080000" cy="1258041"/>
          </a:xfrm>
          <a:prstGeom prst="rect">
            <a:avLst/>
          </a:prstGeom>
        </p:spPr>
      </p:pic>
      <p:sp>
        <p:nvSpPr>
          <p:cNvPr id="29" name="Cilindro 16"/>
          <p:cNvSpPr/>
          <p:nvPr/>
        </p:nvSpPr>
        <p:spPr>
          <a:xfrm>
            <a:off x="2730000" y="5363130"/>
            <a:ext cx="457047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ilindro 17"/>
          <p:cNvSpPr/>
          <p:nvPr/>
        </p:nvSpPr>
        <p:spPr>
          <a:xfrm>
            <a:off x="3949200" y="5316378"/>
            <a:ext cx="458349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lindro 19"/>
          <p:cNvSpPr/>
          <p:nvPr/>
        </p:nvSpPr>
        <p:spPr>
          <a:xfrm>
            <a:off x="5118753" y="5308150"/>
            <a:ext cx="458349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ilindro 20"/>
          <p:cNvSpPr/>
          <p:nvPr/>
        </p:nvSpPr>
        <p:spPr>
          <a:xfrm>
            <a:off x="6310251" y="5308150"/>
            <a:ext cx="458349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34200" y="5087778"/>
            <a:ext cx="1371600" cy="53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Four merged samples</a:t>
            </a:r>
            <a:endParaRPr lang="en-US" sz="1400" i="1" dirty="0"/>
          </a:p>
        </p:txBody>
      </p:sp>
      <p:sp>
        <p:nvSpPr>
          <p:cNvPr id="36" name="Freccia in giù 55"/>
          <p:cNvSpPr/>
          <p:nvPr/>
        </p:nvSpPr>
        <p:spPr>
          <a:xfrm>
            <a:off x="4558800" y="4114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29200" y="4114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Result</a:t>
            </a:r>
            <a:endParaRPr lang="en-US" sz="11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49000" y="5885021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j-lt"/>
              </a:rPr>
              <a:t>SNP (L) </a:t>
            </a:r>
            <a:r>
              <a:rPr lang="en-US" sz="1050" dirty="0" err="1" smtClean="0">
                <a:latin typeface="+mj-lt"/>
              </a:rPr>
              <a:t>vs</a:t>
            </a:r>
            <a:r>
              <a:rPr lang="en-US" sz="1050" dirty="0" smtClean="0">
                <a:latin typeface="+mj-lt"/>
              </a:rPr>
              <a:t> WT (M)</a:t>
            </a:r>
            <a:endParaRPr lang="en-US" sz="105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8200" y="5867400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j-lt"/>
              </a:rPr>
              <a:t>SNP (M) </a:t>
            </a:r>
            <a:r>
              <a:rPr lang="en-US" sz="1050" dirty="0" err="1" smtClean="0">
                <a:latin typeface="+mj-lt"/>
              </a:rPr>
              <a:t>vs</a:t>
            </a:r>
            <a:r>
              <a:rPr lang="en-US" sz="1050" dirty="0" smtClean="0">
                <a:latin typeface="+mj-lt"/>
              </a:rPr>
              <a:t> WT (L)</a:t>
            </a:r>
            <a:endParaRPr lang="en-US" sz="1050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7400" y="5867400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j-lt"/>
              </a:rPr>
              <a:t>AM (L) </a:t>
            </a:r>
            <a:r>
              <a:rPr lang="en-US" sz="1050" dirty="0" err="1" smtClean="0">
                <a:latin typeface="+mj-lt"/>
              </a:rPr>
              <a:t>vs</a:t>
            </a:r>
            <a:r>
              <a:rPr lang="en-US" sz="1050" dirty="0" smtClean="0">
                <a:latin typeface="+mj-lt"/>
              </a:rPr>
              <a:t> WT (M)</a:t>
            </a:r>
            <a:endParaRPr lang="en-US" sz="105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0400" y="5867400"/>
            <a:ext cx="121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+mj-lt"/>
              </a:rPr>
              <a:t>AM (M) </a:t>
            </a:r>
            <a:r>
              <a:rPr lang="en-US" sz="1050" dirty="0" err="1" smtClean="0">
                <a:latin typeface="+mj-lt"/>
              </a:rPr>
              <a:t>vs</a:t>
            </a:r>
            <a:r>
              <a:rPr lang="en-US" sz="1050" dirty="0" smtClean="0">
                <a:latin typeface="+mj-lt"/>
              </a:rPr>
              <a:t> WT (L)</a:t>
            </a:r>
            <a:endParaRPr lang="en-US" sz="105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" y="76200"/>
            <a:ext cx="2133600" cy="923330"/>
          </a:xfrm>
          <a:prstGeom prst="rect">
            <a:avLst/>
          </a:prstGeom>
          <a:noFill/>
          <a:ln w="4445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mix the samples because we use the </a:t>
            </a:r>
            <a:r>
              <a:rPr lang="en-US" b="1" u="sng" dirty="0" smtClean="0"/>
              <a:t>‘combined’ protocol</a:t>
            </a:r>
            <a:endParaRPr lang="en-US" b="1" u="sng" dirty="0"/>
          </a:p>
        </p:txBody>
      </p:sp>
      <p:sp>
        <p:nvSpPr>
          <p:cNvPr id="47" name="Action Button: Information 46">
            <a:hlinkClick r:id="rId4" action="ppaction://hlinksldjump" highlightClick="1"/>
          </p:cNvPr>
          <p:cNvSpPr/>
          <p:nvPr/>
        </p:nvSpPr>
        <p:spPr>
          <a:xfrm>
            <a:off x="91440" y="1033272"/>
            <a:ext cx="304800" cy="304800"/>
          </a:xfrm>
          <a:prstGeom prst="actionButtonInformation">
            <a:avLst/>
          </a:prstGeom>
          <a:solidFill>
            <a:srgbClr val="FFC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ilindro 21"/>
          <p:cNvSpPr/>
          <p:nvPr/>
        </p:nvSpPr>
        <p:spPr>
          <a:xfrm>
            <a:off x="4069080" y="2999232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ilindro 21"/>
          <p:cNvSpPr/>
          <p:nvPr/>
        </p:nvSpPr>
        <p:spPr>
          <a:xfrm>
            <a:off x="5157216" y="2999232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ilindro 21"/>
          <p:cNvSpPr/>
          <p:nvPr/>
        </p:nvSpPr>
        <p:spPr>
          <a:xfrm>
            <a:off x="6217920" y="2999232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ilindro 21"/>
          <p:cNvSpPr/>
          <p:nvPr/>
        </p:nvSpPr>
        <p:spPr>
          <a:xfrm>
            <a:off x="2478024" y="2560320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Immagin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298" y="2438401"/>
            <a:ext cx="1080000" cy="1258041"/>
          </a:xfrm>
          <a:prstGeom prst="rect">
            <a:avLst/>
          </a:prstGeom>
        </p:spPr>
      </p:pic>
      <p:sp>
        <p:nvSpPr>
          <p:cNvPr id="54" name="Cilindro 21"/>
          <p:cNvSpPr/>
          <p:nvPr/>
        </p:nvSpPr>
        <p:spPr>
          <a:xfrm>
            <a:off x="2980944" y="2999232"/>
            <a:ext cx="493776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9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8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/>
      <p:bldP spid="36" grpId="0" animBg="1"/>
      <p:bldP spid="34" grpId="0"/>
      <p:bldP spid="43" grpId="0"/>
      <p:bldP spid="44" grpId="0"/>
      <p:bldP spid="45" grpId="0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609600"/>
          </a:xfrm>
        </p:spPr>
        <p:txBody>
          <a:bodyPr>
            <a:normAutofit/>
          </a:bodyPr>
          <a:lstStyle/>
          <a:p>
            <a:r>
              <a:rPr lang="it-IT" sz="2000" b="1" i="1" u="sng" dirty="0" smtClean="0"/>
              <a:t>Two different types of oligo pulldown protocol</a:t>
            </a:r>
            <a:endParaRPr lang="en-US" sz="20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Further information…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610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There are two different way to analyze the samples after the </a:t>
            </a:r>
            <a:r>
              <a:rPr lang="en-US" sz="1700" dirty="0" err="1" smtClean="0"/>
              <a:t>pulldown</a:t>
            </a:r>
            <a:r>
              <a:rPr lang="en-US" sz="1700" dirty="0" smtClean="0"/>
              <a:t>:</a:t>
            </a:r>
          </a:p>
          <a:p>
            <a:pPr>
              <a:tabLst>
                <a:tab pos="171450" algn="l"/>
              </a:tabLst>
            </a:pPr>
            <a:endParaRPr lang="en-US" sz="1200" dirty="0" smtClean="0"/>
          </a:p>
          <a:p>
            <a:pPr marL="342900" indent="-342900">
              <a:buAutoNum type="alphaUcParenR"/>
            </a:pPr>
            <a:r>
              <a:rPr lang="en-US" sz="1600" dirty="0" smtClean="0"/>
              <a:t>You can continue to work on your samples </a:t>
            </a:r>
            <a:r>
              <a:rPr lang="en-US" sz="1600" u="sng" dirty="0" smtClean="0"/>
              <a:t>separately</a:t>
            </a:r>
            <a:r>
              <a:rPr lang="en-US" sz="1600" dirty="0" smtClean="0"/>
              <a:t> and, at the end, you have to load your samples in stage tips </a:t>
            </a:r>
            <a:r>
              <a:rPr lang="en-US" sz="1600" u="sng" dirty="0" smtClean="0"/>
              <a:t>separately</a:t>
            </a:r>
            <a:r>
              <a:rPr lang="en-US" sz="1600" dirty="0" smtClean="0"/>
              <a:t> as well.</a:t>
            </a:r>
          </a:p>
          <a:p>
            <a:pPr marL="342900" indent="-1588"/>
            <a:r>
              <a:rPr lang="en-US" sz="1400" i="1" dirty="0" smtClean="0"/>
              <a:t>In other words: for instance, if you start with 8 samples, using this protocol at the end you will use 8 stage tips.</a:t>
            </a:r>
          </a:p>
          <a:p>
            <a:pPr marL="342900" indent="-1588"/>
            <a:r>
              <a:rPr lang="en-US" sz="1600" dirty="0" smtClean="0"/>
              <a:t>In this way, the mass spec device will elute and analyze one sample at a time, which contains just one type of </a:t>
            </a:r>
            <a:r>
              <a:rPr lang="en-US" sz="1600" dirty="0" err="1" smtClean="0"/>
              <a:t>oligo</a:t>
            </a:r>
            <a:r>
              <a:rPr lang="en-US" sz="1600" dirty="0" smtClean="0"/>
              <a:t>.</a:t>
            </a:r>
          </a:p>
          <a:p>
            <a:pPr marL="342900" indent="-1588"/>
            <a:endParaRPr lang="en-US" sz="600" dirty="0" smtClean="0"/>
          </a:p>
          <a:p>
            <a:pPr marL="342900" indent="-342900"/>
            <a:r>
              <a:rPr lang="en-US" sz="1600" dirty="0" smtClean="0"/>
              <a:t>        •  </a:t>
            </a:r>
            <a:r>
              <a:rPr lang="en-US" sz="1600" i="1" dirty="0" smtClean="0"/>
              <a:t>Advantage</a:t>
            </a:r>
            <a:r>
              <a:rPr lang="en-US" sz="1600" dirty="0" smtClean="0"/>
              <a:t>: no information loss.</a:t>
            </a:r>
          </a:p>
          <a:p>
            <a:pPr marL="342900" indent="-342900"/>
            <a:r>
              <a:rPr lang="en-US" sz="1600" dirty="0" smtClean="0"/>
              <a:t>        •  </a:t>
            </a:r>
            <a:r>
              <a:rPr lang="en-US" sz="1600" i="1" dirty="0" smtClean="0"/>
              <a:t>Disadvantages</a:t>
            </a:r>
            <a:r>
              <a:rPr lang="en-US" sz="1600" dirty="0" smtClean="0"/>
              <a:t>: much more time; more materials.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3733800"/>
            <a:ext cx="883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AutoNum type="alphaUcParenR" startAt="2"/>
            </a:pPr>
            <a:r>
              <a:rPr lang="en-US" sz="1600" dirty="0" smtClean="0"/>
              <a:t>You can </a:t>
            </a:r>
            <a:r>
              <a:rPr lang="en-US" sz="1600" u="sng" dirty="0" smtClean="0"/>
              <a:t>combine</a:t>
            </a:r>
            <a:r>
              <a:rPr lang="en-US" sz="1600" dirty="0" smtClean="0"/>
              <a:t> the </a:t>
            </a:r>
            <a:r>
              <a:rPr lang="en-US" sz="1600" u="sng" dirty="0" smtClean="0"/>
              <a:t>couples of differentially </a:t>
            </a:r>
            <a:r>
              <a:rPr lang="en-US" sz="1600" u="sng" dirty="0" err="1" smtClean="0"/>
              <a:t>labelled</a:t>
            </a:r>
            <a:r>
              <a:rPr lang="en-US" sz="1600" u="sng" dirty="0" smtClean="0"/>
              <a:t> samples</a:t>
            </a:r>
            <a:r>
              <a:rPr lang="en-US" sz="1600" dirty="0" smtClean="0"/>
              <a:t> and then load this mixed solution directly in one stage tips (one stage tip for each couple).</a:t>
            </a:r>
          </a:p>
          <a:p>
            <a:pPr marL="342900" indent="-1588"/>
            <a:r>
              <a:rPr lang="en-US" sz="1400" i="1" dirty="0" smtClean="0"/>
              <a:t>Example: sample containing SNP </a:t>
            </a:r>
            <a:r>
              <a:rPr lang="en-US" sz="1400" i="1" dirty="0" err="1" smtClean="0"/>
              <a:t>oligo</a:t>
            </a:r>
            <a:r>
              <a:rPr lang="en-US" sz="1400" i="1" dirty="0" smtClean="0"/>
              <a:t> + sample containing WT </a:t>
            </a:r>
            <a:r>
              <a:rPr lang="en-US" sz="1400" i="1" dirty="0" err="1" smtClean="0"/>
              <a:t>oligo</a:t>
            </a:r>
            <a:r>
              <a:rPr lang="en-US" sz="1400" i="1" dirty="0" smtClean="0"/>
              <a:t> = one mixed sample!</a:t>
            </a:r>
          </a:p>
          <a:p>
            <a:pPr marL="342900" indent="-1588"/>
            <a:r>
              <a:rPr lang="en-US" sz="1600" dirty="0" smtClean="0"/>
              <a:t>NOTE: in this case, before to merge the couples of samples, you have to </a:t>
            </a:r>
            <a:r>
              <a:rPr lang="en-US" sz="1600" b="1" dirty="0" smtClean="0"/>
              <a:t>differentially label </a:t>
            </a:r>
            <a:r>
              <a:rPr lang="en-US" sz="1600" dirty="0" smtClean="0"/>
              <a:t>the peptides of those samples you want to mix (in order to make them recognizable/</a:t>
            </a:r>
            <a:r>
              <a:rPr lang="nl-NL" sz="1600" dirty="0" err="1" smtClean="0"/>
              <a:t>distinguishable</a:t>
            </a:r>
            <a:r>
              <a:rPr lang="en-US" sz="1600" dirty="0" smtClean="0"/>
              <a:t>).</a:t>
            </a:r>
          </a:p>
          <a:p>
            <a:pPr marL="342900" indent="-1588"/>
            <a:r>
              <a:rPr lang="en-US" sz="1600" dirty="0" smtClean="0"/>
              <a:t>In this way, the mass spec device will elute and analyze two samples (mixed together) at a time.</a:t>
            </a:r>
          </a:p>
          <a:p>
            <a:pPr marL="342900" indent="-1588"/>
            <a:endParaRPr lang="en-US" sz="600" dirty="0" smtClean="0"/>
          </a:p>
          <a:p>
            <a:pPr marL="342900" indent="-342900"/>
            <a:r>
              <a:rPr lang="en-US" sz="1600" dirty="0" smtClean="0"/>
              <a:t>        •  </a:t>
            </a:r>
            <a:r>
              <a:rPr lang="en-US" sz="1600" i="1" dirty="0" smtClean="0"/>
              <a:t>Advantage</a:t>
            </a:r>
            <a:r>
              <a:rPr lang="en-US" sz="1600" dirty="0" smtClean="0"/>
              <a:t>: less time; less material.</a:t>
            </a:r>
          </a:p>
          <a:p>
            <a:pPr marL="342900" indent="-342900"/>
            <a:r>
              <a:rPr lang="en-US" sz="1600" dirty="0" smtClean="0"/>
              <a:t>        •  </a:t>
            </a:r>
            <a:r>
              <a:rPr lang="en-US" sz="1600" i="1" dirty="0" smtClean="0"/>
              <a:t>Disadvantages</a:t>
            </a:r>
            <a:r>
              <a:rPr lang="en-US" sz="1600" dirty="0" smtClean="0"/>
              <a:t>: loss of information.</a:t>
            </a:r>
          </a:p>
          <a:p>
            <a:pPr marL="342900" indent="-342900"/>
            <a:endParaRPr lang="en-US" sz="600" dirty="0" smtClean="0"/>
          </a:p>
          <a:p>
            <a:pPr marL="342900" indent="-342900"/>
            <a:r>
              <a:rPr lang="en-US" sz="1600" dirty="0" smtClean="0"/>
              <a:t>       NOTE: At the end of this protocol, the mass spec device measures the </a:t>
            </a:r>
            <a:r>
              <a:rPr lang="en-US" sz="1600" b="1" dirty="0" smtClean="0"/>
              <a:t>ratio </a:t>
            </a:r>
            <a:r>
              <a:rPr lang="en-US" sz="1600" dirty="0" smtClean="0"/>
              <a:t>among</a:t>
            </a:r>
            <a:r>
              <a:rPr lang="en-US" sz="1600" b="1" dirty="0" smtClean="0"/>
              <a:t> the strength with which the factors bind the control </a:t>
            </a:r>
            <a:r>
              <a:rPr lang="en-US" sz="1600" b="1" dirty="0" err="1" smtClean="0"/>
              <a:t>oligo</a:t>
            </a:r>
            <a:r>
              <a:rPr lang="en-US" sz="1600" b="1" dirty="0" smtClean="0"/>
              <a:t> </a:t>
            </a:r>
            <a:r>
              <a:rPr lang="en-US" sz="1600" dirty="0" smtClean="0"/>
              <a:t>and</a:t>
            </a:r>
            <a:r>
              <a:rPr lang="en-US" sz="1600" b="1" dirty="0" smtClean="0"/>
              <a:t> the strength with which they bind the mutant </a:t>
            </a:r>
            <a:r>
              <a:rPr lang="en-US" sz="1600" b="1" dirty="0" err="1" smtClean="0"/>
              <a:t>oligo</a:t>
            </a:r>
            <a:r>
              <a:rPr lang="en-US" sz="1600" b="1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80416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276600" y="316468"/>
            <a:ext cx="279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(9) Sample mixing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200400" y="228600"/>
            <a:ext cx="29718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00" y="1371601"/>
            <a:ext cx="1080000" cy="1258041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800" y="1371601"/>
            <a:ext cx="1080000" cy="1258041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102" y="1371600"/>
            <a:ext cx="1080000" cy="1258041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371600"/>
            <a:ext cx="1080000" cy="1258041"/>
          </a:xfrm>
          <a:prstGeom prst="rect">
            <a:avLst/>
          </a:prstGeom>
        </p:spPr>
      </p:pic>
      <p:sp>
        <p:nvSpPr>
          <p:cNvPr id="57" name="CasellaDiTesto 113"/>
          <p:cNvSpPr txBox="1"/>
          <p:nvPr/>
        </p:nvSpPr>
        <p:spPr>
          <a:xfrm>
            <a:off x="533400" y="5943600"/>
            <a:ext cx="4800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Store</a:t>
            </a:r>
            <a:r>
              <a:rPr lang="it-IT" dirty="0" smtClean="0"/>
              <a:t> the </a:t>
            </a:r>
            <a:r>
              <a:rPr lang="it-IT" dirty="0" err="1" smtClean="0"/>
              <a:t>loaded</a:t>
            </a:r>
            <a:r>
              <a:rPr lang="it-IT" dirty="0" smtClean="0"/>
              <a:t> stage </a:t>
            </a:r>
            <a:r>
              <a:rPr lang="it-IT" dirty="0" err="1" smtClean="0"/>
              <a:t>tips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4°C </a:t>
            </a:r>
            <a:r>
              <a:rPr lang="it-IT" dirty="0" err="1" smtClean="0"/>
              <a:t>indefinitely</a:t>
            </a:r>
            <a:endParaRPr lang="it-IT" dirty="0"/>
          </a:p>
          <a:p>
            <a:pPr algn="ctr"/>
            <a:r>
              <a:rPr lang="it-IT" dirty="0" smtClean="0"/>
              <a:t>before elution </a:t>
            </a:r>
            <a:r>
              <a:rPr lang="it-IT" dirty="0" smtClean="0"/>
              <a:t>(</a:t>
            </a:r>
            <a:r>
              <a:rPr lang="it-IT" dirty="0" smtClean="0"/>
              <a:t>mass </a:t>
            </a:r>
            <a:r>
              <a:rPr lang="it-IT" dirty="0" smtClean="0"/>
              <a:t>spec </a:t>
            </a:r>
            <a:r>
              <a:rPr lang="it-IT" dirty="0" smtClean="0"/>
              <a:t>device).</a:t>
            </a:r>
            <a:endParaRPr lang="en-US" dirty="0"/>
          </a:p>
        </p:txBody>
      </p:sp>
      <p:sp>
        <p:nvSpPr>
          <p:cNvPr id="17" name="Cilindro 16"/>
          <p:cNvSpPr/>
          <p:nvPr/>
        </p:nvSpPr>
        <p:spPr>
          <a:xfrm>
            <a:off x="1143153" y="1972972"/>
            <a:ext cx="457047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lindro 17"/>
          <p:cNvSpPr/>
          <p:nvPr/>
        </p:nvSpPr>
        <p:spPr>
          <a:xfrm>
            <a:off x="2208651" y="1981200"/>
            <a:ext cx="458349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lindro 19"/>
          <p:cNvSpPr/>
          <p:nvPr/>
        </p:nvSpPr>
        <p:spPr>
          <a:xfrm>
            <a:off x="3289953" y="1972972"/>
            <a:ext cx="458349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ilindro 20"/>
          <p:cNvSpPr/>
          <p:nvPr/>
        </p:nvSpPr>
        <p:spPr>
          <a:xfrm>
            <a:off x="4343400" y="1972972"/>
            <a:ext cx="458349" cy="437780"/>
          </a:xfrm>
          <a:prstGeom prst="can">
            <a:avLst/>
          </a:prstGeom>
          <a:gradFill>
            <a:gsLst>
              <a:gs pos="55000">
                <a:srgbClr val="00B050"/>
              </a:gs>
              <a:gs pos="0">
                <a:schemeClr val="accent1">
                  <a:lumMod val="0"/>
                  <a:lumOff val="100000"/>
                </a:schemeClr>
              </a:gs>
              <a:gs pos="85000">
                <a:srgbClr val="FF0000"/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in giù 21"/>
          <p:cNvSpPr/>
          <p:nvPr/>
        </p:nvSpPr>
        <p:spPr>
          <a:xfrm>
            <a:off x="1237499" y="2742711"/>
            <a:ext cx="210301" cy="48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in giù 22"/>
          <p:cNvSpPr/>
          <p:nvPr/>
        </p:nvSpPr>
        <p:spPr>
          <a:xfrm>
            <a:off x="2317499" y="2742711"/>
            <a:ext cx="210301" cy="48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in giù 23"/>
          <p:cNvSpPr/>
          <p:nvPr/>
        </p:nvSpPr>
        <p:spPr>
          <a:xfrm>
            <a:off x="3397499" y="2742711"/>
            <a:ext cx="210301" cy="48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/>
          <p:cNvSpPr/>
          <p:nvPr/>
        </p:nvSpPr>
        <p:spPr>
          <a:xfrm>
            <a:off x="4514099" y="2742711"/>
            <a:ext cx="210301" cy="48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tage tips detai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3505200"/>
            <a:ext cx="2286000" cy="148040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29400" y="3197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Stage tips with C18 filter</a:t>
            </a:r>
          </a:p>
        </p:txBody>
      </p:sp>
      <p:sp>
        <p:nvSpPr>
          <p:cNvPr id="28" name="Action Button: Information 27">
            <a:hlinkClick r:id="rId5" action="ppaction://hlinksldjump" highlightClick="1"/>
          </p:cNvPr>
          <p:cNvSpPr/>
          <p:nvPr/>
        </p:nvSpPr>
        <p:spPr>
          <a:xfrm>
            <a:off x="8534400" y="5029200"/>
            <a:ext cx="304800" cy="304800"/>
          </a:xfrm>
          <a:prstGeom prst="actionButtonInformation">
            <a:avLst/>
          </a:prstGeom>
          <a:solidFill>
            <a:srgbClr val="FFC000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05400" y="1752600"/>
            <a:ext cx="1371600" cy="53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Four merged samples</a:t>
            </a:r>
            <a:endParaRPr lang="en-US" sz="1400" i="1" dirty="0"/>
          </a:p>
        </p:txBody>
      </p:sp>
      <p:pic>
        <p:nvPicPr>
          <p:cNvPr id="30" name="Picture 29" descr="stage tips detail2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3429000"/>
            <a:ext cx="542925" cy="1819275"/>
          </a:xfrm>
          <a:prstGeom prst="rect">
            <a:avLst/>
          </a:prstGeom>
        </p:spPr>
      </p:pic>
      <p:pic>
        <p:nvPicPr>
          <p:cNvPr id="31" name="Picture 30" descr="stage tips detail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3429000"/>
            <a:ext cx="542925" cy="1819275"/>
          </a:xfrm>
          <a:prstGeom prst="rect">
            <a:avLst/>
          </a:prstGeom>
        </p:spPr>
      </p:pic>
      <p:pic>
        <p:nvPicPr>
          <p:cNvPr id="32" name="Picture 31" descr="stage tips detail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429000"/>
            <a:ext cx="542925" cy="1819275"/>
          </a:xfrm>
          <a:prstGeom prst="rect">
            <a:avLst/>
          </a:prstGeom>
        </p:spPr>
      </p:pic>
      <p:pic>
        <p:nvPicPr>
          <p:cNvPr id="33" name="Picture 32" descr="stage tips detail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3429000"/>
            <a:ext cx="542925" cy="1819275"/>
          </a:xfrm>
          <a:prstGeom prst="rect">
            <a:avLst/>
          </a:prstGeom>
        </p:spPr>
      </p:pic>
      <p:sp>
        <p:nvSpPr>
          <p:cNvPr id="36" name="Parentesi graffa chiusa 26"/>
          <p:cNvSpPr/>
          <p:nvPr/>
        </p:nvSpPr>
        <p:spPr>
          <a:xfrm rot="5400000">
            <a:off x="2712425" y="3459773"/>
            <a:ext cx="442547" cy="41910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ccia in giù 55"/>
          <p:cNvSpPr/>
          <p:nvPr/>
        </p:nvSpPr>
        <p:spPr>
          <a:xfrm>
            <a:off x="2828897" y="5585576"/>
            <a:ext cx="228602" cy="30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flipH="1">
            <a:off x="5181600" y="4114800"/>
            <a:ext cx="1295400" cy="228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38200" y="990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SNP </a:t>
            </a:r>
            <a:r>
              <a:rPr lang="en-US" sz="1100" dirty="0" err="1" smtClean="0"/>
              <a:t>vs</a:t>
            </a:r>
            <a:r>
              <a:rPr lang="en-US" sz="1100" dirty="0" smtClean="0"/>
              <a:t> WT (</a:t>
            </a:r>
            <a:r>
              <a:rPr lang="en-US" sz="1100" dirty="0" err="1" smtClean="0"/>
              <a:t>fw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1981200" y="990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SNP </a:t>
            </a:r>
            <a:r>
              <a:rPr lang="en-US" sz="1100" dirty="0" err="1" smtClean="0"/>
              <a:t>vs</a:t>
            </a:r>
            <a:r>
              <a:rPr lang="en-US" sz="1100" dirty="0" smtClean="0"/>
              <a:t> WT (rev)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3048000" y="10169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AM </a:t>
            </a:r>
            <a:r>
              <a:rPr lang="en-US" sz="1100" dirty="0" err="1" smtClean="0"/>
              <a:t>vs</a:t>
            </a:r>
            <a:r>
              <a:rPr lang="en-US" sz="1100" dirty="0" smtClean="0"/>
              <a:t> WT (</a:t>
            </a:r>
            <a:r>
              <a:rPr lang="en-US" sz="1100" dirty="0" err="1" smtClean="0"/>
              <a:t>fw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4114800" y="10169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AM </a:t>
            </a:r>
            <a:r>
              <a:rPr lang="en-US" sz="1100" dirty="0" err="1" smtClean="0"/>
              <a:t>vs</a:t>
            </a:r>
            <a:r>
              <a:rPr lang="en-US" sz="1100" dirty="0" smtClean="0"/>
              <a:t> WT (rev)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4442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36" grpId="0" animBg="1"/>
      <p:bldP spid="37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/>
          </a:bodyPr>
          <a:lstStyle/>
          <a:p>
            <a:r>
              <a:rPr lang="it-IT" sz="2000" b="1" i="1" u="sng" dirty="0" smtClean="0"/>
              <a:t>How to prepare the stage tips</a:t>
            </a:r>
            <a:endParaRPr lang="en-US" sz="20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Focus on…</a:t>
            </a:r>
            <a:endParaRPr lang="en-US" i="1" dirty="0"/>
          </a:p>
        </p:txBody>
      </p:sp>
      <p:pic>
        <p:nvPicPr>
          <p:cNvPr id="4" name="Picture 3" descr="nprot.2007.261-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86800" cy="5016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0" y="63246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hlinkClick r:id="rId4"/>
              </a:rPr>
              <a:t>Protocol </a:t>
            </a:r>
            <a:r>
              <a:rPr lang="en-US" sz="1000" b="1" dirty="0" smtClean="0">
                <a:hlinkClick r:id="rId4"/>
              </a:rPr>
              <a:t>for micro-purification, enrichment, pre-fractionation and storage of peptides for proteomics using </a:t>
            </a:r>
            <a:r>
              <a:rPr lang="en-US" sz="1000" b="1" dirty="0" err="1" smtClean="0">
                <a:hlinkClick r:id="rId4"/>
              </a:rPr>
              <a:t>StageTips</a:t>
            </a:r>
            <a:r>
              <a:rPr lang="en-US" sz="1000" b="1" dirty="0" smtClean="0"/>
              <a:t>, Nature Protocol [2007], </a:t>
            </a:r>
            <a:r>
              <a:rPr lang="nl-NL" sz="1000" dirty="0" err="1" smtClean="0"/>
              <a:t>Rappsilber</a:t>
            </a:r>
            <a:r>
              <a:rPr lang="nl-NL" sz="1000" dirty="0" smtClean="0"/>
              <a:t> et al</a:t>
            </a:r>
            <a:r>
              <a:rPr lang="nl-NL" sz="1000" dirty="0" smtClean="0"/>
              <a:t>.</a:t>
            </a:r>
            <a:r>
              <a:rPr lang="en-US" sz="1000" dirty="0" smtClean="0"/>
              <a:t> </a:t>
            </a:r>
            <a:r>
              <a:rPr lang="en-US" sz="1000" b="1" dirty="0" smtClean="0"/>
              <a:t>Figure </a:t>
            </a:r>
            <a:r>
              <a:rPr lang="en-US" sz="1000" b="1" dirty="0" smtClean="0"/>
              <a:t>link: </a:t>
            </a:r>
            <a:r>
              <a:rPr lang="en-US" sz="1000" dirty="0" smtClean="0"/>
              <a:t>http://www.nature.com/nprot/journal/v2/n8/fig_tab/nprot.2007.261_F1.html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143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C18 structure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80416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368152"/>
          </a:xfrm>
        </p:spPr>
        <p:txBody>
          <a:bodyPr/>
          <a:lstStyle/>
          <a:p>
            <a:r>
              <a:rPr lang="it-IT" sz="3600" b="1" i="1" dirty="0" smtClean="0"/>
              <a:t>RESULTS</a:t>
            </a:r>
            <a:br>
              <a:rPr lang="it-IT" sz="3600" b="1" i="1" dirty="0" smtClean="0"/>
            </a:br>
            <a:r>
              <a:rPr lang="it-IT" sz="2000" b="1" i="1" dirty="0" smtClean="0"/>
              <a:t>from 1</a:t>
            </a:r>
            <a:r>
              <a:rPr lang="it-IT" sz="2000" b="1" i="1" baseline="30000" dirty="0" smtClean="0"/>
              <a:t>st</a:t>
            </a:r>
            <a:r>
              <a:rPr lang="it-IT" sz="2000" b="1" i="1" dirty="0" smtClean="0"/>
              <a:t> experiment (12-13/8/2014)</a:t>
            </a:r>
            <a:endParaRPr lang="it-IT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1" y="3629341"/>
            <a:ext cx="2713743" cy="32286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08" y="1"/>
            <a:ext cx="2685868" cy="2492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990600" y="304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to read a result </a:t>
            </a:r>
            <a:r>
              <a:rPr lang="en-US" sz="2000" b="1" dirty="0" smtClean="0"/>
              <a:t>plot</a:t>
            </a:r>
            <a:endParaRPr lang="en-US" sz="1050" b="1" dirty="0" smtClean="0"/>
          </a:p>
        </p:txBody>
      </p:sp>
      <p:pic>
        <p:nvPicPr>
          <p:cNvPr id="6" name="Picture 5" descr="Plto_exam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199069"/>
            <a:ext cx="4419600" cy="387903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029200" y="2133600"/>
            <a:ext cx="1676400" cy="15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9200" y="914400"/>
            <a:ext cx="388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Cloud of spots </a:t>
            </a:r>
            <a:r>
              <a:rPr lang="en-US" sz="1400" dirty="0" smtClean="0"/>
              <a:t>(in </a:t>
            </a:r>
            <a:r>
              <a:rPr lang="en-US" sz="1400" dirty="0" smtClean="0"/>
              <a:t>the middle </a:t>
            </a:r>
            <a:r>
              <a:rPr lang="en-US" sz="1400" dirty="0" smtClean="0"/>
              <a:t>of the axes) contains:</a:t>
            </a:r>
          </a:p>
          <a:p>
            <a:pPr marL="342900" indent="-282575">
              <a:buAutoNum type="alphaLcParenBoth"/>
            </a:pPr>
            <a:r>
              <a:rPr lang="en-US" sz="1400" dirty="0" smtClean="0"/>
              <a:t>the factors which bind equally both the control </a:t>
            </a:r>
            <a:r>
              <a:rPr lang="en-US" sz="1400" dirty="0" err="1" smtClean="0"/>
              <a:t>seq</a:t>
            </a:r>
            <a:r>
              <a:rPr lang="en-US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smtClean="0"/>
              <a:t>the mutated </a:t>
            </a:r>
            <a:r>
              <a:rPr lang="en-US" sz="1400" dirty="0" err="1" smtClean="0"/>
              <a:t>seq</a:t>
            </a:r>
            <a:endParaRPr lang="en-US" sz="1400" dirty="0" smtClean="0"/>
          </a:p>
          <a:p>
            <a:pPr marL="342900" indent="-342900"/>
            <a:r>
              <a:rPr lang="en-US" sz="1400" dirty="0" smtClean="0"/>
              <a:t> </a:t>
            </a:r>
            <a:r>
              <a:rPr lang="en-US" sz="1400" i="1" dirty="0" smtClean="0"/>
              <a:t> and</a:t>
            </a:r>
          </a:p>
          <a:p>
            <a:pPr marL="342900" indent="-282575">
              <a:buFont typeface="Wingdings" pitchFamily="2" charset="2"/>
              <a:buAutoNum type="alphaLcParenBoth" startAt="2"/>
            </a:pPr>
            <a:r>
              <a:rPr lang="en-US" sz="1400" dirty="0" smtClean="0"/>
              <a:t>the factors which don’t bind anything at all.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922520" y="3886198"/>
            <a:ext cx="1325880" cy="1636776"/>
          </a:xfrm>
          <a:prstGeom prst="rect">
            <a:avLst/>
          </a:prstGeom>
          <a:solidFill>
            <a:srgbClr val="C9C9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267712"/>
            <a:ext cx="2386584" cy="1618488"/>
          </a:xfrm>
          <a:prstGeom prst="rect">
            <a:avLst/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51054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solidFill>
                  <a:srgbClr val="0000FF"/>
                </a:solidFill>
              </a:rPr>
              <a:t>South-East quadrant </a:t>
            </a:r>
            <a:r>
              <a:rPr lang="en-US" sz="1500" dirty="0" smtClean="0">
                <a:solidFill>
                  <a:srgbClr val="0000FF"/>
                </a:solidFill>
              </a:rPr>
              <a:t>contains all the binding </a:t>
            </a:r>
            <a:r>
              <a:rPr lang="en-US" sz="1500" b="1" dirty="0" smtClean="0">
                <a:solidFill>
                  <a:srgbClr val="0000FF"/>
                </a:solidFill>
              </a:rPr>
              <a:t>factors</a:t>
            </a:r>
            <a:r>
              <a:rPr lang="en-US" sz="1500" dirty="0" smtClean="0">
                <a:solidFill>
                  <a:srgbClr val="0000FF"/>
                </a:solidFill>
              </a:rPr>
              <a:t> which </a:t>
            </a:r>
            <a:r>
              <a:rPr lang="en-US" sz="1500" b="1" dirty="0" smtClean="0">
                <a:solidFill>
                  <a:srgbClr val="0000FF"/>
                </a:solidFill>
              </a:rPr>
              <a:t>bind </a:t>
            </a:r>
            <a:r>
              <a:rPr lang="en-US" sz="1500" b="1" dirty="0" smtClean="0">
                <a:solidFill>
                  <a:srgbClr val="0000FF"/>
                </a:solidFill>
              </a:rPr>
              <a:t>much stronger </a:t>
            </a:r>
            <a:r>
              <a:rPr lang="en-US" sz="1500" b="1" dirty="0" smtClean="0">
                <a:solidFill>
                  <a:srgbClr val="0000FF"/>
                </a:solidFill>
              </a:rPr>
              <a:t>the control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</a:rPr>
              <a:t>sequence</a:t>
            </a:r>
            <a:r>
              <a:rPr lang="en-US" sz="1500" dirty="0" smtClean="0">
                <a:solidFill>
                  <a:srgbClr val="0000FF"/>
                </a:solidFill>
              </a:rPr>
              <a:t> than the mutated one.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219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solidFill>
                  <a:schemeClr val="accent6">
                    <a:lumMod val="75000"/>
                  </a:schemeClr>
                </a:solidFill>
              </a:rPr>
              <a:t>North-West quadrant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contains all the binding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factors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 which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bind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much stronger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the mutated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</a:rPr>
              <a:t>sequence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 than the control.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5715000"/>
            <a:ext cx="16002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60093"/>
                </a:solidFill>
              </a:rPr>
              <a:t>Outliers</a:t>
            </a:r>
          </a:p>
          <a:p>
            <a:pPr algn="ctr"/>
            <a:r>
              <a:rPr lang="en-US" sz="1200" dirty="0" smtClean="0">
                <a:solidFill>
                  <a:srgbClr val="D60093"/>
                </a:solidFill>
              </a:rPr>
              <a:t>(= interesting factors)</a:t>
            </a:r>
            <a:endParaRPr lang="en-US" sz="1200" dirty="0">
              <a:solidFill>
                <a:srgbClr val="D60093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371600" y="3581400"/>
            <a:ext cx="1981200" cy="213360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371600" y="4876800"/>
            <a:ext cx="3810000" cy="838200"/>
          </a:xfrm>
          <a:prstGeom prst="straightConnector1">
            <a:avLst/>
          </a:prstGeom>
          <a:ln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124200" y="2590800"/>
            <a:ext cx="1219200" cy="1066800"/>
          </a:xfrm>
          <a:prstGeom prst="ellipse">
            <a:avLst/>
          </a:prstGeom>
          <a:noFill/>
          <a:ln w="952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93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05400" y="4343400"/>
            <a:ext cx="914400" cy="609600"/>
          </a:xfrm>
          <a:prstGeom prst="ellipse">
            <a:avLst/>
          </a:prstGeom>
          <a:noFill/>
          <a:ln w="952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9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066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Example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766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4" grpId="0"/>
      <p:bldP spid="18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>
          <a:xfrm>
            <a:off x="304800" y="1524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Oligo</a:t>
            </a:r>
            <a:r>
              <a:rPr lang="en-US" b="1" dirty="0" smtClean="0"/>
              <a:t> </a:t>
            </a:r>
            <a:r>
              <a:rPr lang="en-US" b="1" dirty="0" err="1" smtClean="0"/>
              <a:t>pulldown</a:t>
            </a:r>
            <a:r>
              <a:rPr lang="en-US" b="1" dirty="0" smtClean="0"/>
              <a:t> assay </a:t>
            </a:r>
            <a:r>
              <a:rPr lang="en-US" sz="1600" b="1" dirty="0" smtClean="0"/>
              <a:t> </a:t>
            </a:r>
            <a:r>
              <a:rPr lang="en-US" sz="1200" i="1" dirty="0" smtClean="0"/>
              <a:t>(1</a:t>
            </a:r>
            <a:r>
              <a:rPr lang="en-US" sz="1200" i="1" baseline="30000" dirty="0" smtClean="0"/>
              <a:t>st</a:t>
            </a:r>
            <a:r>
              <a:rPr lang="en-US" sz="1200" i="1" dirty="0" smtClean="0"/>
              <a:t> assay, 12-13/8/2013)</a:t>
            </a:r>
            <a:endParaRPr lang="en-US" sz="1600" i="1" dirty="0" smtClean="0"/>
          </a:p>
          <a:p>
            <a:r>
              <a:rPr lang="en-US" sz="1600" b="1" dirty="0" smtClean="0"/>
              <a:t>     RESULT  1</a:t>
            </a:r>
          </a:p>
          <a:p>
            <a:r>
              <a:rPr lang="en-US" sz="1600" dirty="0" smtClean="0"/>
              <a:t>         Experiment with:   </a:t>
            </a:r>
            <a:r>
              <a:rPr lang="en-US" sz="1600" i="1" dirty="0" smtClean="0"/>
              <a:t>WT </a:t>
            </a:r>
            <a:r>
              <a:rPr lang="en-US" sz="1600" i="1" dirty="0" err="1" smtClean="0"/>
              <a:t>oligo</a:t>
            </a:r>
            <a:r>
              <a:rPr lang="en-US" sz="1600" i="1" dirty="0" smtClean="0"/>
              <a:t> (control)  </a:t>
            </a:r>
            <a:r>
              <a:rPr lang="en-US" sz="1600" dirty="0" smtClean="0"/>
              <a:t>+  </a:t>
            </a:r>
            <a:r>
              <a:rPr lang="en-US" sz="1600" i="1" dirty="0" err="1" smtClean="0"/>
              <a:t>oligo</a:t>
            </a:r>
            <a:r>
              <a:rPr lang="en-US" sz="1600" i="1" dirty="0" smtClean="0"/>
              <a:t> containing the SNP</a:t>
            </a:r>
            <a:endParaRPr lang="en-US" sz="1600" i="1" dirty="0"/>
          </a:p>
        </p:txBody>
      </p:sp>
      <p:pic>
        <p:nvPicPr>
          <p:cNvPr id="26" name="Picture 25" descr="OligoRes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66799"/>
            <a:ext cx="5962249" cy="579120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cxnSp>
        <p:nvCxnSpPr>
          <p:cNvPr id="30" name="Straight Arrow Connector 29"/>
          <p:cNvCxnSpPr/>
          <p:nvPr/>
        </p:nvCxnSpPr>
        <p:spPr>
          <a:xfrm flipV="1">
            <a:off x="6096000" y="4572000"/>
            <a:ext cx="228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3200" y="1219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66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Oligo</a:t>
            </a:r>
            <a:r>
              <a:rPr lang="en-US" b="1" dirty="0" smtClean="0"/>
              <a:t> </a:t>
            </a:r>
            <a:r>
              <a:rPr lang="en-US" b="1" dirty="0" err="1" smtClean="0"/>
              <a:t>pulldown</a:t>
            </a:r>
            <a:r>
              <a:rPr lang="en-US" b="1" dirty="0" smtClean="0"/>
              <a:t> assay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i="1" dirty="0" smtClean="0"/>
              <a:t>What is it?  Why do we use it?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DNA </a:t>
            </a:r>
            <a:r>
              <a:rPr lang="en-US" sz="2400" i="1" dirty="0" err="1" smtClean="0"/>
              <a:t>pulldown</a:t>
            </a:r>
            <a:r>
              <a:rPr lang="en-US" sz="2400" i="1" dirty="0" smtClean="0"/>
              <a:t> assay</a:t>
            </a:r>
            <a:r>
              <a:rPr lang="en-US" sz="2400" dirty="0" smtClean="0"/>
              <a:t> is a method used to </a:t>
            </a:r>
            <a:r>
              <a:rPr lang="en-US" sz="2400" dirty="0" smtClean="0">
                <a:solidFill>
                  <a:srgbClr val="FF0000"/>
                </a:solidFill>
              </a:rPr>
              <a:t>selectively detecting</a:t>
            </a:r>
            <a:r>
              <a:rPr lang="en-US" sz="2400" dirty="0" smtClean="0"/>
              <a:t> all the </a:t>
            </a:r>
            <a:r>
              <a:rPr lang="en-US" sz="2400" u="sng" dirty="0" smtClean="0"/>
              <a:t>DNA-binding proteins</a:t>
            </a:r>
            <a:r>
              <a:rPr lang="en-US" sz="2400" dirty="0" smtClean="0"/>
              <a:t> which bind a </a:t>
            </a:r>
            <a:r>
              <a:rPr lang="en-US" sz="2400" u="sng" dirty="0" smtClean="0"/>
              <a:t>specific sequence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 DNA.</a:t>
            </a:r>
          </a:p>
          <a:p>
            <a:endParaRPr lang="en-US" sz="2400" dirty="0" smtClean="0"/>
          </a:p>
          <a:p>
            <a:r>
              <a:rPr lang="en-US" sz="2400" dirty="0" smtClean="0"/>
              <a:t>Typically, the DNA </a:t>
            </a:r>
            <a:r>
              <a:rPr lang="en-US" sz="2400" dirty="0" err="1" smtClean="0"/>
              <a:t>oligo</a:t>
            </a:r>
            <a:r>
              <a:rPr lang="en-US" sz="2400" dirty="0" smtClean="0"/>
              <a:t> is labeled with biotin, useful after the incubation with the nuclear extract for recovering the </a:t>
            </a:r>
            <a:r>
              <a:rPr lang="en-US" sz="2400" dirty="0" err="1" smtClean="0"/>
              <a:t>oligo</a:t>
            </a:r>
            <a:r>
              <a:rPr lang="en-US" sz="2400" dirty="0" smtClean="0"/>
              <a:t> and all the proteins bound on it by using beads coated with streptavidin.</a:t>
            </a:r>
          </a:p>
          <a:p>
            <a:r>
              <a:rPr lang="en-US" sz="2400" dirty="0" smtClean="0"/>
              <a:t>After the separation, the peptides bound to the sequence are eluted from the </a:t>
            </a:r>
            <a:r>
              <a:rPr lang="en-US" sz="2400" dirty="0" err="1" smtClean="0"/>
              <a:t>oligo</a:t>
            </a:r>
            <a:r>
              <a:rPr lang="en-US" sz="2400" dirty="0" smtClean="0"/>
              <a:t> and analyzed by:    A)  Western blot;</a:t>
            </a:r>
          </a:p>
          <a:p>
            <a:r>
              <a:rPr lang="en-US" sz="2400" dirty="0" smtClean="0"/>
              <a:t>                                                                                or</a:t>
            </a:r>
          </a:p>
          <a:p>
            <a:pPr marL="342900" indent="-342900"/>
            <a:r>
              <a:rPr lang="en-US" sz="2400" dirty="0" smtClean="0"/>
              <a:t>                                                                          B)  </a:t>
            </a:r>
            <a:r>
              <a:rPr lang="en-US" sz="2400" dirty="0" smtClean="0">
                <a:solidFill>
                  <a:srgbClr val="FF0000"/>
                </a:solidFill>
              </a:rPr>
              <a:t>mass spectrometry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igoRes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5952740" cy="57912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4191000" y="3200400"/>
            <a:ext cx="2133600" cy="1676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>
            <a:off x="6324600" y="4038600"/>
            <a:ext cx="11430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43434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Using the correct statistics, all these outliers are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NOT</a:t>
            </a:r>
            <a:r>
              <a:rPr lang="en-US" sz="1600" b="1" i="1" dirty="0" smtClean="0">
                <a:solidFill>
                  <a:srgbClr val="FF0000"/>
                </a:solidFill>
              </a:rPr>
              <a:t> significant!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04800" y="1524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Oligo</a:t>
            </a:r>
            <a:r>
              <a:rPr lang="en-US" b="1" dirty="0" smtClean="0"/>
              <a:t> </a:t>
            </a:r>
            <a:r>
              <a:rPr lang="en-US" b="1" dirty="0" err="1" smtClean="0"/>
              <a:t>pulldown</a:t>
            </a:r>
            <a:r>
              <a:rPr lang="en-US" b="1" dirty="0" smtClean="0"/>
              <a:t> assay </a:t>
            </a:r>
            <a:r>
              <a:rPr lang="en-US" sz="1600" b="1" dirty="0" smtClean="0"/>
              <a:t> </a:t>
            </a:r>
            <a:r>
              <a:rPr lang="en-US" sz="1200" i="1" dirty="0" smtClean="0"/>
              <a:t>(1</a:t>
            </a:r>
            <a:r>
              <a:rPr lang="en-US" sz="1200" i="1" baseline="30000" dirty="0" smtClean="0"/>
              <a:t>st</a:t>
            </a:r>
            <a:r>
              <a:rPr lang="en-US" sz="1200" i="1" dirty="0" smtClean="0"/>
              <a:t> assay, 12-13/8/2013)</a:t>
            </a:r>
            <a:endParaRPr lang="en-US" sz="1600" i="1" dirty="0" smtClean="0"/>
          </a:p>
          <a:p>
            <a:r>
              <a:rPr lang="en-US" sz="1600" b="1" dirty="0" smtClean="0"/>
              <a:t>     RESULT  2  (version </a:t>
            </a:r>
            <a:r>
              <a:rPr lang="en-US" sz="1600" b="1" dirty="0" smtClean="0">
                <a:solidFill>
                  <a:srgbClr val="FF0000"/>
                </a:solidFill>
              </a:rPr>
              <a:t>A</a:t>
            </a:r>
            <a:r>
              <a:rPr lang="en-US" sz="1600" b="1" dirty="0" smtClean="0"/>
              <a:t>)</a:t>
            </a:r>
          </a:p>
          <a:p>
            <a:r>
              <a:rPr lang="en-US" sz="1600" dirty="0" smtClean="0"/>
              <a:t>         Experiment with:   </a:t>
            </a:r>
            <a:r>
              <a:rPr lang="en-US" sz="1600" i="1" dirty="0" smtClean="0"/>
              <a:t>WT </a:t>
            </a:r>
            <a:r>
              <a:rPr lang="en-US" sz="1600" i="1" dirty="0" err="1" smtClean="0"/>
              <a:t>oligo</a:t>
            </a:r>
            <a:r>
              <a:rPr lang="en-US" sz="1600" i="1" dirty="0" smtClean="0"/>
              <a:t> (control)  </a:t>
            </a:r>
            <a:r>
              <a:rPr lang="en-US" sz="1600" dirty="0" smtClean="0"/>
              <a:t>+  </a:t>
            </a:r>
            <a:r>
              <a:rPr lang="en-US" sz="1600" i="1" dirty="0" smtClean="0"/>
              <a:t>all mutated </a:t>
            </a:r>
            <a:r>
              <a:rPr lang="en-US" sz="1600" i="1" dirty="0" err="1" smtClean="0"/>
              <a:t>oligo</a:t>
            </a:r>
            <a:r>
              <a:rPr lang="en-US" sz="1600" i="1" dirty="0" smtClean="0"/>
              <a:t> (AM)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766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ligoRes3(manually corrected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066800"/>
            <a:ext cx="6011118" cy="57912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0" y="228600"/>
            <a:ext cx="28956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So Luan has decided to correct manually the plot, just to check the outliers (even if they are not significant)!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53000" y="4114800"/>
            <a:ext cx="228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304800" y="1524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Oligo</a:t>
            </a:r>
            <a:r>
              <a:rPr lang="en-US" b="1" dirty="0" smtClean="0"/>
              <a:t> </a:t>
            </a:r>
            <a:r>
              <a:rPr lang="en-US" b="1" dirty="0" err="1" smtClean="0"/>
              <a:t>pulldown</a:t>
            </a:r>
            <a:r>
              <a:rPr lang="en-US" b="1" dirty="0" smtClean="0"/>
              <a:t> assay </a:t>
            </a:r>
            <a:r>
              <a:rPr lang="en-US" sz="1600" b="1" dirty="0" smtClean="0"/>
              <a:t> </a:t>
            </a:r>
            <a:r>
              <a:rPr lang="en-US" sz="1200" i="1" dirty="0" smtClean="0"/>
              <a:t>(1</a:t>
            </a:r>
            <a:r>
              <a:rPr lang="en-US" sz="1200" i="1" baseline="30000" dirty="0" smtClean="0"/>
              <a:t>st</a:t>
            </a:r>
            <a:r>
              <a:rPr lang="en-US" sz="1200" i="1" dirty="0" smtClean="0"/>
              <a:t> assay, 12-13/8/2013)</a:t>
            </a:r>
            <a:endParaRPr lang="en-US" sz="1600" i="1" dirty="0" smtClean="0"/>
          </a:p>
          <a:p>
            <a:r>
              <a:rPr lang="en-US" sz="1600" b="1" dirty="0" smtClean="0"/>
              <a:t>     RESULT  2  (version </a:t>
            </a: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b="1" dirty="0" smtClean="0"/>
              <a:t>)</a:t>
            </a:r>
          </a:p>
          <a:p>
            <a:r>
              <a:rPr lang="en-US" sz="1600" dirty="0" smtClean="0"/>
              <a:t>         Experiment with:   </a:t>
            </a:r>
            <a:r>
              <a:rPr lang="en-US" sz="1600" i="1" dirty="0" smtClean="0"/>
              <a:t>WT </a:t>
            </a:r>
            <a:r>
              <a:rPr lang="en-US" sz="1600" i="1" dirty="0" err="1" smtClean="0"/>
              <a:t>oligo</a:t>
            </a:r>
            <a:r>
              <a:rPr lang="en-US" sz="1600" i="1" dirty="0" smtClean="0"/>
              <a:t> (control)  </a:t>
            </a:r>
            <a:r>
              <a:rPr lang="en-US" sz="1600" dirty="0" smtClean="0"/>
              <a:t>+  </a:t>
            </a:r>
            <a:r>
              <a:rPr lang="en-US" sz="1600" i="1" dirty="0" smtClean="0"/>
              <a:t>all mutated </a:t>
            </a:r>
            <a:r>
              <a:rPr lang="en-US" sz="1600" i="1" dirty="0" err="1" smtClean="0"/>
              <a:t>oligo</a:t>
            </a:r>
            <a:r>
              <a:rPr lang="en-US" sz="1600" i="1" dirty="0" smtClean="0"/>
              <a:t> (AM)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766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38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Because the cloud of spots in the second plot</a:t>
            </a:r>
          </a:p>
          <a:p>
            <a:pPr algn="ctr"/>
            <a:r>
              <a:rPr lang="en-US" sz="2400" dirty="0" smtClean="0"/>
              <a:t> (experiment: WT + AM)</a:t>
            </a:r>
          </a:p>
          <a:p>
            <a:pPr algn="ctr"/>
            <a:r>
              <a:rPr lang="en-US" sz="2400" dirty="0" smtClean="0"/>
              <a:t>is spread along the horizontal axis and</a:t>
            </a:r>
          </a:p>
          <a:p>
            <a:pPr algn="ctr"/>
            <a:r>
              <a:rPr lang="en-US" sz="2400" dirty="0" smtClean="0"/>
              <a:t>it appears different from our expectations,</a:t>
            </a:r>
          </a:p>
          <a:p>
            <a:pPr algn="ctr"/>
            <a:r>
              <a:rPr lang="en-US" sz="2400" i="1" dirty="0" smtClean="0"/>
              <a:t>we have decided </a:t>
            </a:r>
            <a:r>
              <a:rPr lang="en-US" sz="2400" i="1" u="sng" dirty="0" smtClean="0"/>
              <a:t>to repeat this last experiment</a:t>
            </a:r>
            <a:r>
              <a:rPr lang="en-US" sz="2400" i="1" dirty="0" smtClean="0"/>
              <a:t>,</a:t>
            </a:r>
          </a:p>
          <a:p>
            <a:pPr algn="ctr"/>
            <a:r>
              <a:rPr lang="en-US" sz="2400" i="1" dirty="0" smtClean="0"/>
              <a:t>in order to get a better plot with significant outliers</a:t>
            </a:r>
            <a:r>
              <a:rPr lang="en-US" sz="2400" dirty="0" smtClean="0"/>
              <a:t>!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Oligo</a:t>
            </a:r>
            <a:r>
              <a:rPr lang="en-US" b="1" dirty="0" smtClean="0"/>
              <a:t> </a:t>
            </a:r>
            <a:r>
              <a:rPr lang="en-US" b="1" dirty="0" err="1" smtClean="0"/>
              <a:t>pulldown</a:t>
            </a:r>
            <a:r>
              <a:rPr lang="en-US" b="1" dirty="0" smtClean="0"/>
              <a:t> assay:</a:t>
            </a:r>
            <a:endParaRPr lang="en-US" dirty="0"/>
          </a:p>
        </p:txBody>
      </p:sp>
      <p:pic>
        <p:nvPicPr>
          <p:cNvPr id="6" name="Picture 5" descr="OligoRes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505200"/>
            <a:ext cx="3352800" cy="326181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3962400" y="4191000"/>
            <a:ext cx="1371600" cy="53340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393760" y="2178327"/>
            <a:ext cx="1008000" cy="43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39960" y="2178304"/>
            <a:ext cx="1008000" cy="95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01760" y="2179836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92110" y="1799587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 </a:t>
            </a:r>
            <a:r>
              <a:rPr lang="en-US" sz="1600" i="1" dirty="0" smtClean="0"/>
              <a:t>ext            motif            ext</a:t>
            </a:r>
            <a:endParaRPr lang="en-US" sz="1600" i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33600" y="5334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1800" y="5334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53340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38400" y="5562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76600" y="5562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71800" y="55626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5791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90800" y="5791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86000" y="57912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90800" y="5943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29000" y="5943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124200" y="59436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6-Point Star 34"/>
          <p:cNvSpPr/>
          <p:nvPr/>
        </p:nvSpPr>
        <p:spPr>
          <a:xfrm>
            <a:off x="2057400" y="5181600"/>
            <a:ext cx="152400" cy="22860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6-Point Star 36"/>
          <p:cNvSpPr/>
          <p:nvPr/>
        </p:nvSpPr>
        <p:spPr>
          <a:xfrm>
            <a:off x="1752600" y="5638800"/>
            <a:ext cx="152400" cy="22860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21775937-반-전체-에펜-도르프-병-튜브의-그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581400"/>
            <a:ext cx="1066800" cy="1066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93114" y="2259595"/>
            <a:ext cx="161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(min. length 59 </a:t>
            </a:r>
            <a:r>
              <a:rPr lang="en-US" sz="1100" i="1" noProof="1" smtClean="0"/>
              <a:t>nt</a:t>
            </a:r>
            <a:r>
              <a:rPr lang="en-US" sz="1100" i="1" dirty="0" smtClean="0"/>
              <a:t>)</a:t>
            </a:r>
            <a:endParaRPr lang="en-US" sz="1100" i="1" dirty="0"/>
          </a:p>
        </p:txBody>
      </p:sp>
      <p:sp>
        <p:nvSpPr>
          <p:cNvPr id="40" name="Oval 39"/>
          <p:cNvSpPr/>
          <p:nvPr/>
        </p:nvSpPr>
        <p:spPr>
          <a:xfrm>
            <a:off x="1676400" y="4953000"/>
            <a:ext cx="2438400" cy="1524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57400" y="6172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95600" y="6172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61722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905000" y="4343400"/>
            <a:ext cx="685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7"/>
          </p:cNvCxnSpPr>
          <p:nvPr/>
        </p:nvCxnSpPr>
        <p:spPr>
          <a:xfrm flipH="1" flipV="1">
            <a:off x="2667000" y="4343400"/>
            <a:ext cx="1090704" cy="8327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Arrow 50"/>
          <p:cNvSpPr/>
          <p:nvPr/>
        </p:nvSpPr>
        <p:spPr>
          <a:xfrm>
            <a:off x="3505200" y="3886200"/>
            <a:ext cx="2838450" cy="2652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705600" y="5334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543800" y="5334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239000" y="53340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543800" y="5410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239000" y="54102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00800" y="5715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239000" y="5715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34200" y="57150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239000" y="5791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934200" y="57912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-Point Star 63"/>
          <p:cNvSpPr/>
          <p:nvPr/>
        </p:nvSpPr>
        <p:spPr>
          <a:xfrm>
            <a:off x="6629400" y="5181600"/>
            <a:ext cx="152400" cy="22860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-Point Star 64"/>
          <p:cNvSpPr/>
          <p:nvPr/>
        </p:nvSpPr>
        <p:spPr>
          <a:xfrm>
            <a:off x="6324600" y="5562600"/>
            <a:ext cx="152400" cy="22860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21775937-반-전체-에펜-도르프-병-튜브의-그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581400"/>
            <a:ext cx="1066800" cy="1066800"/>
          </a:xfrm>
          <a:prstGeom prst="rect">
            <a:avLst/>
          </a:prstGeom>
        </p:spPr>
      </p:pic>
      <p:sp>
        <p:nvSpPr>
          <p:cNvPr id="67" name="Oval 66"/>
          <p:cNvSpPr/>
          <p:nvPr/>
        </p:nvSpPr>
        <p:spPr>
          <a:xfrm>
            <a:off x="6172200" y="4953000"/>
            <a:ext cx="2438400" cy="1524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6400800" y="4343400"/>
            <a:ext cx="685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7" idx="7"/>
          </p:cNvCxnSpPr>
          <p:nvPr/>
        </p:nvCxnSpPr>
        <p:spPr>
          <a:xfrm flipH="1" flipV="1">
            <a:off x="7162800" y="4343400"/>
            <a:ext cx="1090704" cy="8327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477000" y="579120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81800" y="541020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934200" y="60198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772400" y="60198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467600" y="6019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772400" y="6096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467600" y="60960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6-Point Star 82"/>
          <p:cNvSpPr/>
          <p:nvPr/>
        </p:nvSpPr>
        <p:spPr>
          <a:xfrm>
            <a:off x="6858000" y="5867400"/>
            <a:ext cx="152400" cy="22860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7010400" y="609600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8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Oligonucleotide</a:t>
            </a:r>
            <a:r>
              <a:rPr lang="en-US" i="1" dirty="0" smtClean="0"/>
              <a:t> annealing</a:t>
            </a:r>
            <a:endParaRPr lang="en-US" i="1" dirty="0"/>
          </a:p>
        </p:txBody>
      </p:sp>
      <p:sp>
        <p:nvSpPr>
          <p:cNvPr id="61" name="TextBox 87"/>
          <p:cNvSpPr txBox="1"/>
          <p:nvPr/>
        </p:nvSpPr>
        <p:spPr>
          <a:xfrm>
            <a:off x="2057400" y="304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(0) Oligonucleotide annealing</a:t>
            </a:r>
            <a:endParaRPr lang="en-US" b="1" dirty="0"/>
          </a:p>
        </p:txBody>
      </p:sp>
      <p:sp>
        <p:nvSpPr>
          <p:cNvPr id="68" name="Rectangle 294"/>
          <p:cNvSpPr/>
          <p:nvPr/>
        </p:nvSpPr>
        <p:spPr>
          <a:xfrm>
            <a:off x="1981200" y="228600"/>
            <a:ext cx="51054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28"/>
          <p:cNvSpPr txBox="1"/>
          <p:nvPr/>
        </p:nvSpPr>
        <p:spPr>
          <a:xfrm>
            <a:off x="304800" y="12012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ym typeface="Wingdings" pitchFamily="2" charset="2"/>
              </a:rPr>
              <a:t>Oligonucleotide </a:t>
            </a:r>
            <a:r>
              <a:rPr lang="en-US" dirty="0" smtClean="0">
                <a:sym typeface="Wingdings" pitchFamily="2" charset="2"/>
              </a:rPr>
              <a:t>structure</a:t>
            </a:r>
            <a:r>
              <a:rPr lang="it-IT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70" name="TextBox 28"/>
          <p:cNvSpPr txBox="1"/>
          <p:nvPr/>
        </p:nvSpPr>
        <p:spPr>
          <a:xfrm>
            <a:off x="5962650" y="1807186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ym typeface="Wingdings" pitchFamily="2" charset="2"/>
              </a:rPr>
              <a:t>Forward</a:t>
            </a:r>
            <a:r>
              <a:rPr lang="it-IT" sz="1400" dirty="0" smtClean="0">
                <a:sym typeface="Wingdings" pitchFamily="2" charset="2"/>
              </a:rPr>
              <a:t> – </a:t>
            </a:r>
            <a:r>
              <a:rPr lang="it-IT" sz="1400" dirty="0" err="1" smtClean="0">
                <a:sym typeface="Wingdings" pitchFamily="2" charset="2"/>
              </a:rPr>
              <a:t>biotinylated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73" name="TextBox 28"/>
          <p:cNvSpPr txBox="1"/>
          <p:nvPr/>
        </p:nvSpPr>
        <p:spPr>
          <a:xfrm>
            <a:off x="5962650" y="2276851"/>
            <a:ext cx="2343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ym typeface="Wingdings" pitchFamily="2" charset="2"/>
              </a:rPr>
              <a:t>Reverse – </a:t>
            </a:r>
            <a:r>
              <a:rPr lang="it-IT" sz="1400" dirty="0" err="1" smtClean="0">
                <a:sym typeface="Wingdings" pitchFamily="2" charset="2"/>
              </a:rPr>
              <a:t>not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tagged</a:t>
            </a:r>
            <a:r>
              <a:rPr lang="it-IT" sz="1400" dirty="0" smtClean="0">
                <a:sym typeface="Wingdings" pitchFamily="2" charset="2"/>
              </a:rPr>
              <a:t> </a:t>
            </a:r>
            <a:r>
              <a:rPr lang="it-IT" sz="1400" dirty="0" err="1" smtClean="0">
                <a:sym typeface="Wingdings" pitchFamily="2" charset="2"/>
              </a:rPr>
              <a:t>oligo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14" name="Parentesi graffa aperta 13"/>
          <p:cNvSpPr/>
          <p:nvPr/>
        </p:nvSpPr>
        <p:spPr>
          <a:xfrm>
            <a:off x="5638800" y="1752600"/>
            <a:ext cx="304800" cy="8632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048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Annealing buffer</a:t>
            </a:r>
          </a:p>
          <a:p>
            <a:pPr algn="r"/>
            <a:r>
              <a:rPr lang="en-US" i="1" dirty="0" smtClean="0"/>
              <a:t>+  </a:t>
            </a:r>
            <a:r>
              <a:rPr lang="en-US" i="1" dirty="0" err="1" smtClean="0"/>
              <a:t>Fw</a:t>
            </a:r>
            <a:r>
              <a:rPr lang="en-US" i="1" dirty="0" smtClean="0"/>
              <a:t> primer </a:t>
            </a:r>
          </a:p>
          <a:p>
            <a:pPr algn="r"/>
            <a:r>
              <a:rPr lang="en-US" i="1" dirty="0" smtClean="0"/>
              <a:t>+  Rev primer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51" grpId="0" animBg="1"/>
      <p:bldP spid="64" grpId="0" animBg="1"/>
      <p:bldP spid="65" grpId="0" animBg="1"/>
      <p:bldP spid="67" grpId="0" animBg="1"/>
      <p:bldP spid="83" grpId="0" animBg="1"/>
      <p:bldP spid="85" grpId="0"/>
      <p:bldP spid="70" grpId="0"/>
      <p:bldP spid="73" grpId="0"/>
      <p:bldP spid="14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Arrow 50"/>
          <p:cNvSpPr/>
          <p:nvPr/>
        </p:nvSpPr>
        <p:spPr>
          <a:xfrm>
            <a:off x="2438400" y="914400"/>
            <a:ext cx="1115568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09600" y="228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Filter plate</a:t>
            </a:r>
            <a:endParaRPr lang="en-US" sz="1400" i="1" dirty="0"/>
          </a:p>
        </p:txBody>
      </p:sp>
      <p:pic>
        <p:nvPicPr>
          <p:cNvPr id="55" name="Picture 54" descr="acroprepBanner.jpg"/>
          <p:cNvPicPr>
            <a:picLocks noChangeAspect="1"/>
          </p:cNvPicPr>
          <p:nvPr/>
        </p:nvPicPr>
        <p:blipFill>
          <a:blip r:embed="rId2" cstate="print"/>
          <a:srcRect l="4360" t="1080" r="1907" b="44928"/>
          <a:stretch>
            <a:fillRect/>
          </a:stretch>
        </p:blipFill>
        <p:spPr>
          <a:xfrm>
            <a:off x="152400" y="609600"/>
            <a:ext cx="2110820" cy="914400"/>
          </a:xfrm>
          <a:prstGeom prst="rect">
            <a:avLst/>
          </a:prstGeom>
        </p:spPr>
      </p:pic>
      <p:pic>
        <p:nvPicPr>
          <p:cNvPr id="61" name="Picture 60" descr="MB4776-71[1182-ALL]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685800" cy="815686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457200" y="1828800"/>
            <a:ext cx="6858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304800" y="1143000"/>
            <a:ext cx="152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57200" y="1076425"/>
            <a:ext cx="685800" cy="752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143000" y="23622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membrane</a:t>
            </a:r>
            <a:endParaRPr lang="en-US" sz="1050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3352800" y="83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(1) Plate washing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352800" y="3124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(2) Bead equilibration</a:t>
            </a:r>
            <a:endParaRPr lang="en-US" b="1" dirty="0"/>
          </a:p>
        </p:txBody>
      </p:sp>
      <p:pic>
        <p:nvPicPr>
          <p:cNvPr id="91" name="Picture 90" descr="RANN-824E2P[1]-1331036348628.jpg"/>
          <p:cNvPicPr>
            <a:picLocks noChangeAspect="1"/>
          </p:cNvPicPr>
          <p:nvPr/>
        </p:nvPicPr>
        <p:blipFill>
          <a:blip r:embed="rId4" cstate="print"/>
          <a:srcRect l="34400" r="28400"/>
          <a:stretch>
            <a:fillRect/>
          </a:stretch>
        </p:blipFill>
        <p:spPr>
          <a:xfrm>
            <a:off x="7772400" y="2514600"/>
            <a:ext cx="990600" cy="1997177"/>
          </a:xfrm>
          <a:prstGeom prst="rect">
            <a:avLst/>
          </a:prstGeom>
        </p:spPr>
      </p:pic>
      <p:sp>
        <p:nvSpPr>
          <p:cNvPr id="92" name="Right Arrow 91"/>
          <p:cNvSpPr/>
          <p:nvPr/>
        </p:nvSpPr>
        <p:spPr>
          <a:xfrm rot="10800000">
            <a:off x="5907024" y="3276600"/>
            <a:ext cx="1447800" cy="152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 descr="bead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066800"/>
            <a:ext cx="609599" cy="586739"/>
          </a:xfrm>
          <a:prstGeom prst="rect">
            <a:avLst/>
          </a:prstGeom>
        </p:spPr>
      </p:pic>
      <p:pic>
        <p:nvPicPr>
          <p:cNvPr id="94" name="Picture 93" descr="bead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676400"/>
            <a:ext cx="554182" cy="533400"/>
          </a:xfrm>
          <a:prstGeom prst="rect">
            <a:avLst/>
          </a:prstGeom>
        </p:spPr>
      </p:pic>
      <p:pic>
        <p:nvPicPr>
          <p:cNvPr id="95" name="Picture 94" descr="beads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1447800"/>
            <a:ext cx="607620" cy="584834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6934200" y="914400"/>
            <a:ext cx="1600200" cy="14478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/>
          <p:cNvCxnSpPr>
            <a:endCxn id="96" idx="3"/>
          </p:cNvCxnSpPr>
          <p:nvPr/>
        </p:nvCxnSpPr>
        <p:spPr>
          <a:xfrm flipH="1" flipV="1">
            <a:off x="7168544" y="2150175"/>
            <a:ext cx="756258" cy="120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153400" y="1752600"/>
            <a:ext cx="381000" cy="1600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 descr="MB4776-71[1182-ALL]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540828"/>
            <a:ext cx="1371600" cy="1631372"/>
          </a:xfrm>
          <a:prstGeom prst="rect">
            <a:avLst/>
          </a:prstGeom>
        </p:spPr>
      </p:pic>
      <p:pic>
        <p:nvPicPr>
          <p:cNvPr id="121" name="Picture 120" descr="bead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51217" y="3962400"/>
            <a:ext cx="158338" cy="152400"/>
          </a:xfrm>
          <a:prstGeom prst="rect">
            <a:avLst/>
          </a:prstGeom>
        </p:spPr>
      </p:pic>
      <p:pic>
        <p:nvPicPr>
          <p:cNvPr id="122" name="Picture 121" descr="bead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10000"/>
            <a:ext cx="158338" cy="152400"/>
          </a:xfrm>
          <a:prstGeom prst="rect">
            <a:avLst/>
          </a:prstGeom>
        </p:spPr>
      </p:pic>
      <p:pic>
        <p:nvPicPr>
          <p:cNvPr id="123" name="Picture 122" descr="beads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7938" y="3730943"/>
            <a:ext cx="149430" cy="143826"/>
          </a:xfrm>
          <a:prstGeom prst="rect">
            <a:avLst/>
          </a:prstGeom>
        </p:spPr>
      </p:pic>
      <p:pic>
        <p:nvPicPr>
          <p:cNvPr id="124" name="Picture 123" descr="bead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0339" y="4114800"/>
            <a:ext cx="158338" cy="152400"/>
          </a:xfrm>
          <a:prstGeom prst="rect">
            <a:avLst/>
          </a:prstGeom>
        </p:spPr>
      </p:pic>
      <p:pic>
        <p:nvPicPr>
          <p:cNvPr id="126" name="Picture 125" descr="bead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3962400"/>
            <a:ext cx="158338" cy="152400"/>
          </a:xfrm>
          <a:prstGeom prst="rect">
            <a:avLst/>
          </a:prstGeom>
        </p:spPr>
      </p:pic>
      <p:pic>
        <p:nvPicPr>
          <p:cNvPr id="127" name="Picture 126" descr="beads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3886200"/>
            <a:ext cx="158338" cy="152400"/>
          </a:xfrm>
          <a:prstGeom prst="rect">
            <a:avLst/>
          </a:prstGeom>
        </p:spPr>
      </p:pic>
      <p:pic>
        <p:nvPicPr>
          <p:cNvPr id="128" name="Picture 127" descr="beads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1906" y="3733800"/>
            <a:ext cx="146461" cy="140969"/>
          </a:xfrm>
          <a:prstGeom prst="rect">
            <a:avLst/>
          </a:prstGeom>
        </p:spPr>
      </p:pic>
      <p:pic>
        <p:nvPicPr>
          <p:cNvPr id="130" name="Picture 129" descr="beads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8938" y="4114800"/>
            <a:ext cx="149429" cy="14382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800600" y="5638800"/>
            <a:ext cx="1371600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Beads in the filter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24400" y="5638800"/>
            <a:ext cx="1461911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Straight Connector 32"/>
          <p:cNvCxnSpPr/>
          <p:nvPr/>
        </p:nvCxnSpPr>
        <p:spPr>
          <a:xfrm flipH="1" flipV="1">
            <a:off x="4191000" y="5791200"/>
            <a:ext cx="680058" cy="5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2" idx="0"/>
          </p:cNvCxnSpPr>
          <p:nvPr/>
        </p:nvCxnSpPr>
        <p:spPr>
          <a:xfrm flipV="1">
            <a:off x="4267200" y="5638800"/>
            <a:ext cx="1188156" cy="76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81400" y="762000"/>
            <a:ext cx="19812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29000" y="3048000"/>
            <a:ext cx="24384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43800" y="4495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Bead solution</a:t>
            </a:r>
            <a:endParaRPr lang="en-US" sz="14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7772400" y="609600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Beads coated </a:t>
            </a:r>
          </a:p>
          <a:p>
            <a:r>
              <a:rPr lang="en-US" sz="1050" i="1" dirty="0" smtClean="0"/>
              <a:t>       with streptavidin </a:t>
            </a:r>
            <a:endParaRPr lang="en-US" sz="1050" i="1" dirty="0"/>
          </a:p>
        </p:txBody>
      </p:sp>
      <p:sp>
        <p:nvSpPr>
          <p:cNvPr id="39" name="Bent Arrow 38"/>
          <p:cNvSpPr/>
          <p:nvPr/>
        </p:nvSpPr>
        <p:spPr>
          <a:xfrm rot="5400000" flipV="1">
            <a:off x="3848100" y="4000500"/>
            <a:ext cx="685800" cy="457200"/>
          </a:xfrm>
          <a:prstGeom prst="bentArrow">
            <a:avLst>
              <a:gd name="adj1" fmla="val 15016"/>
              <a:gd name="adj2" fmla="val 22093"/>
              <a:gd name="adj3" fmla="val 25000"/>
              <a:gd name="adj4" fmla="val 58908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0" y="6172200"/>
            <a:ext cx="1828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Situation in the membrane (after bead addition)</a:t>
            </a:r>
            <a:endParaRPr lang="en-US" sz="1050" i="1" dirty="0"/>
          </a:p>
        </p:txBody>
      </p:sp>
      <p:sp>
        <p:nvSpPr>
          <p:cNvPr id="42" name="Right Arrow 41"/>
          <p:cNvSpPr/>
          <p:nvPr/>
        </p:nvSpPr>
        <p:spPr>
          <a:xfrm rot="5400000">
            <a:off x="3962400" y="1981200"/>
            <a:ext cx="1295400" cy="381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animBg="1"/>
      <p:bldP spid="96" grpId="0" animBg="1"/>
      <p:bldP spid="31" grpId="0" animBg="1"/>
      <p:bldP spid="44" grpId="0" animBg="1"/>
      <p:bldP spid="45" grpId="0"/>
      <p:bldP spid="46" grpId="0"/>
      <p:bldP spid="39" grpId="0" animBg="1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057400" y="304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(3) Immobilization of </a:t>
            </a:r>
            <a:r>
              <a:rPr lang="en-US" b="1" dirty="0" err="1" smtClean="0"/>
              <a:t>oligonucleotides</a:t>
            </a:r>
            <a:r>
              <a:rPr lang="en-US" b="1" dirty="0" smtClean="0"/>
              <a:t> to beads</a:t>
            </a:r>
            <a:endParaRPr lang="en-US" b="1" dirty="0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5819761" y="12192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6-Point Star 198"/>
          <p:cNvSpPr/>
          <p:nvPr/>
        </p:nvSpPr>
        <p:spPr>
          <a:xfrm>
            <a:off x="5966065" y="1188720"/>
            <a:ext cx="76200" cy="6705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5539345" y="12192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722225" y="12192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798425" y="12527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5518009" y="12527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700889" y="1252728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972161" y="1371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6-Point Star 209"/>
          <p:cNvSpPr/>
          <p:nvPr/>
        </p:nvSpPr>
        <p:spPr>
          <a:xfrm>
            <a:off x="6118465" y="1341120"/>
            <a:ext cx="76200" cy="6705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/>
          <p:nvPr/>
        </p:nvCxnSpPr>
        <p:spPr>
          <a:xfrm>
            <a:off x="5691745" y="1371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5874625" y="13716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5950825" y="14051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70409" y="14051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853289" y="1405128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6328777" y="1490472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6-Point Star 243"/>
          <p:cNvSpPr/>
          <p:nvPr/>
        </p:nvSpPr>
        <p:spPr>
          <a:xfrm>
            <a:off x="6475081" y="1459992"/>
            <a:ext cx="76200" cy="6705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5" name="Straight Connector 244"/>
          <p:cNvCxnSpPr/>
          <p:nvPr/>
        </p:nvCxnSpPr>
        <p:spPr>
          <a:xfrm>
            <a:off x="6048361" y="1490472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6231241" y="1490472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6307441" y="15240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6027025" y="15240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6209905" y="15240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0" name="Picture 249" descr="well with beads in the fil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86000"/>
            <a:ext cx="1257300" cy="1495425"/>
          </a:xfrm>
          <a:prstGeom prst="rect">
            <a:avLst/>
          </a:prstGeom>
        </p:spPr>
      </p:pic>
      <p:cxnSp>
        <p:nvCxnSpPr>
          <p:cNvPr id="274" name="Straight Connector 273"/>
          <p:cNvCxnSpPr/>
          <p:nvPr/>
        </p:nvCxnSpPr>
        <p:spPr>
          <a:xfrm>
            <a:off x="6280009" y="1066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6-Point Star 274"/>
          <p:cNvSpPr/>
          <p:nvPr/>
        </p:nvSpPr>
        <p:spPr>
          <a:xfrm>
            <a:off x="6426313" y="1036320"/>
            <a:ext cx="76200" cy="6705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6" name="Straight Connector 275"/>
          <p:cNvCxnSpPr/>
          <p:nvPr/>
        </p:nvCxnSpPr>
        <p:spPr>
          <a:xfrm>
            <a:off x="5999593" y="1066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182473" y="10668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258673" y="11003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5978257" y="11003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6161137" y="1100328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6432409" y="12192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6-Point Star 281"/>
          <p:cNvSpPr/>
          <p:nvPr/>
        </p:nvSpPr>
        <p:spPr>
          <a:xfrm>
            <a:off x="6578713" y="1188720"/>
            <a:ext cx="76200" cy="67056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6151993" y="12192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6334873" y="12192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6411073" y="12527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6130657" y="1252728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6313537" y="1252728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Rectangle 294"/>
          <p:cNvSpPr/>
          <p:nvPr/>
        </p:nvSpPr>
        <p:spPr>
          <a:xfrm>
            <a:off x="1981200" y="228600"/>
            <a:ext cx="51054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5486400" y="3124200"/>
            <a:ext cx="1371600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0" name="Picture 299" descr="Beads in the fil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124200"/>
            <a:ext cx="1461911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1" name="Straight Connector 300"/>
          <p:cNvCxnSpPr/>
          <p:nvPr/>
        </p:nvCxnSpPr>
        <p:spPr>
          <a:xfrm flipH="1" flipV="1">
            <a:off x="4800600" y="3429000"/>
            <a:ext cx="990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endCxn id="300" idx="0"/>
          </p:cNvCxnSpPr>
          <p:nvPr/>
        </p:nvCxnSpPr>
        <p:spPr>
          <a:xfrm flipV="1">
            <a:off x="4800600" y="3124200"/>
            <a:ext cx="1340556" cy="228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Bent Arrow 307"/>
          <p:cNvSpPr/>
          <p:nvPr/>
        </p:nvSpPr>
        <p:spPr>
          <a:xfrm rot="10800000">
            <a:off x="3810000" y="4267200"/>
            <a:ext cx="762000" cy="1143000"/>
          </a:xfrm>
          <a:prstGeom prst="bentArrow">
            <a:avLst>
              <a:gd name="adj1" fmla="val 10761"/>
              <a:gd name="adj2" fmla="val 15813"/>
              <a:gd name="adj3" fmla="val 15813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3962400" y="54102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Result</a:t>
            </a:r>
            <a:endParaRPr lang="en-US" sz="1050" i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608320" y="1066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27904" y="1066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10784" y="10668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44640" y="1371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364224" y="1371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547104" y="13716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75120" y="1066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60720" y="990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ent Arrow 57"/>
          <p:cNvSpPr/>
          <p:nvPr/>
        </p:nvSpPr>
        <p:spPr>
          <a:xfrm rot="10800000" flipH="1">
            <a:off x="4998720" y="4267200"/>
            <a:ext cx="838200" cy="1143000"/>
          </a:xfrm>
          <a:prstGeom prst="bentArrow">
            <a:avLst>
              <a:gd name="adj1" fmla="val 10761"/>
              <a:gd name="adj2" fmla="val 15813"/>
              <a:gd name="adj3" fmla="val 15813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46520" y="5181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66104" y="5181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48984" y="51816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598920" y="51054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41720" y="54864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24600" y="54864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598920" y="54102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18504" y="54102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501384" y="54102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217920" y="5257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827520" y="5562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547104" y="55626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729984" y="5562600"/>
            <a:ext cx="91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522720" y="53340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51320" y="5257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294120" y="5638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522720" y="5257800"/>
            <a:ext cx="18288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162800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Remaining </a:t>
            </a:r>
            <a:r>
              <a:rPr lang="en-US" sz="1200" i="1" dirty="0" err="1" smtClean="0"/>
              <a:t>oligos</a:t>
            </a:r>
            <a:endParaRPr lang="en-US" sz="1200" i="1" dirty="0" smtClean="0"/>
          </a:p>
          <a:p>
            <a:pPr algn="ctr"/>
            <a:r>
              <a:rPr lang="en-US" sz="1200" i="1" dirty="0" smtClean="0"/>
              <a:t>(without streptavidin)</a:t>
            </a:r>
          </a:p>
          <a:p>
            <a:pPr algn="ctr"/>
            <a:r>
              <a:rPr lang="en-US" sz="1200" i="1" dirty="0" smtClean="0"/>
              <a:t>are washed way</a:t>
            </a:r>
            <a:endParaRPr lang="en-US" sz="12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" t="10680" r="1" b="3869"/>
          <a:stretch/>
        </p:blipFill>
        <p:spPr>
          <a:xfrm>
            <a:off x="457200" y="4085312"/>
            <a:ext cx="2950819" cy="2239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4191000" y="4416623"/>
            <a:ext cx="1149593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Incubation</a:t>
            </a:r>
            <a:r>
              <a:rPr lang="it-IT" sz="1400" i="1" dirty="0" smtClean="0"/>
              <a:t> </a:t>
            </a:r>
            <a:endParaRPr lang="en-US" sz="1400" i="1" dirty="0"/>
          </a:p>
        </p:txBody>
      </p:sp>
      <p:sp>
        <p:nvSpPr>
          <p:cNvPr id="80" name="Bent Arrow 79"/>
          <p:cNvSpPr/>
          <p:nvPr/>
        </p:nvSpPr>
        <p:spPr>
          <a:xfrm rot="5400000" flipV="1">
            <a:off x="4337304" y="1371600"/>
            <a:ext cx="990600" cy="533400"/>
          </a:xfrm>
          <a:prstGeom prst="bentArrow">
            <a:avLst>
              <a:gd name="adj1" fmla="val 15016"/>
              <a:gd name="adj2" fmla="val 22093"/>
              <a:gd name="adj3" fmla="val 25000"/>
              <a:gd name="adj4" fmla="val 58908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58000" y="1066800"/>
            <a:ext cx="76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err="1" smtClean="0"/>
              <a:t>Oligos</a:t>
            </a:r>
            <a:endParaRPr lang="en-US" sz="1050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457200" y="6324600"/>
            <a:ext cx="297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Beads in the membrane with the immobilized </a:t>
            </a:r>
            <a:r>
              <a:rPr lang="en-US" sz="1050" i="1" dirty="0" err="1" smtClean="0"/>
              <a:t>oligos</a:t>
            </a:r>
            <a:endParaRPr lang="en-US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08" grpId="0" animBg="1"/>
      <p:bldP spid="310" grpId="0"/>
      <p:bldP spid="58" grpId="0" animBg="1"/>
      <p:bldP spid="81" grpId="0"/>
      <p:bldP spid="3" grpId="0" animBg="1"/>
      <p:bldP spid="82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057400" y="228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(4) Nuclear extraction incubation</a:t>
            </a:r>
            <a:endParaRPr lang="en-US" b="1" dirty="0"/>
          </a:p>
        </p:txBody>
      </p:sp>
      <p:pic>
        <p:nvPicPr>
          <p:cNvPr id="250" name="Picture 249" descr="well with beads in the fil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2089" y="2438400"/>
            <a:ext cx="1257300" cy="1495425"/>
          </a:xfrm>
          <a:prstGeom prst="rect">
            <a:avLst/>
          </a:prstGeom>
        </p:spPr>
      </p:pic>
      <p:sp>
        <p:nvSpPr>
          <p:cNvPr id="295" name="Rectangle 294"/>
          <p:cNvSpPr/>
          <p:nvPr/>
        </p:nvSpPr>
        <p:spPr>
          <a:xfrm>
            <a:off x="2438400" y="152400"/>
            <a:ext cx="41910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5243689" y="3429000"/>
            <a:ext cx="1371600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1" name="Straight Connector 300"/>
          <p:cNvCxnSpPr/>
          <p:nvPr/>
        </p:nvCxnSpPr>
        <p:spPr>
          <a:xfrm flipH="1" flipV="1">
            <a:off x="4634089" y="3581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V="1">
            <a:off x="4710289" y="3429000"/>
            <a:ext cx="1188156" cy="76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Bent Arrow 307"/>
          <p:cNvSpPr/>
          <p:nvPr/>
        </p:nvSpPr>
        <p:spPr>
          <a:xfrm rot="10800000">
            <a:off x="3657601" y="4267200"/>
            <a:ext cx="762000" cy="1143000"/>
          </a:xfrm>
          <a:prstGeom prst="bentArrow">
            <a:avLst>
              <a:gd name="adj1" fmla="val 10761"/>
              <a:gd name="adj2" fmla="val 15813"/>
              <a:gd name="adj3" fmla="val 15813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3810001" y="54102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Result</a:t>
            </a:r>
            <a:endParaRPr lang="en-US" sz="1050" i="1" dirty="0"/>
          </a:p>
        </p:txBody>
      </p:sp>
      <p:sp>
        <p:nvSpPr>
          <p:cNvPr id="58" name="Bent Arrow 57"/>
          <p:cNvSpPr/>
          <p:nvPr/>
        </p:nvSpPr>
        <p:spPr>
          <a:xfrm rot="10800000" flipH="1">
            <a:off x="4770120" y="4267200"/>
            <a:ext cx="838200" cy="1143000"/>
          </a:xfrm>
          <a:prstGeom prst="bentArrow">
            <a:avLst>
              <a:gd name="adj1" fmla="val 10761"/>
              <a:gd name="adj2" fmla="val 15813"/>
              <a:gd name="adj3" fmla="val 15813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34200" y="510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Remaining nuclear proteins (which don’t bind to the motif)</a:t>
            </a:r>
          </a:p>
          <a:p>
            <a:pPr algn="ctr"/>
            <a:r>
              <a:rPr lang="en-US" sz="1200" i="1" dirty="0" smtClean="0"/>
              <a:t>are washed away</a:t>
            </a:r>
            <a:endParaRPr lang="en-US" sz="1200" i="1" dirty="0"/>
          </a:p>
        </p:txBody>
      </p:sp>
      <p:pic>
        <p:nvPicPr>
          <p:cNvPr id="80" name="Picture 79" descr="Kera.jpg"/>
          <p:cNvPicPr>
            <a:picLocks noChangeAspect="1"/>
          </p:cNvPicPr>
          <p:nvPr/>
        </p:nvPicPr>
        <p:blipFill>
          <a:blip r:embed="rId4" cstate="print"/>
          <a:srcRect t="19113"/>
          <a:stretch>
            <a:fillRect/>
          </a:stretch>
        </p:blipFill>
        <p:spPr>
          <a:xfrm>
            <a:off x="7696200" y="1219200"/>
            <a:ext cx="1214323" cy="644957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620000" y="990600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Gingival </a:t>
            </a:r>
            <a:r>
              <a:rPr lang="en-US" sz="1050" i="1" dirty="0" err="1" smtClean="0"/>
              <a:t>keratinocytes</a:t>
            </a:r>
            <a:endParaRPr lang="en-US" sz="1050" i="1" dirty="0"/>
          </a:p>
        </p:txBody>
      </p:sp>
      <p:cxnSp>
        <p:nvCxnSpPr>
          <p:cNvPr id="84" name="Straight Arrow Connector 83"/>
          <p:cNvCxnSpPr>
            <a:endCxn id="87" idx="3"/>
          </p:cNvCxnSpPr>
          <p:nvPr/>
        </p:nvCxnSpPr>
        <p:spPr>
          <a:xfrm flipH="1">
            <a:off x="7010400" y="1447800"/>
            <a:ext cx="990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7" idx="3"/>
          </p:cNvCxnSpPr>
          <p:nvPr/>
        </p:nvCxnSpPr>
        <p:spPr>
          <a:xfrm flipH="1" flipV="1">
            <a:off x="7010400" y="1485900"/>
            <a:ext cx="10668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71Nq2HGh93L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6553200" y="1066800"/>
            <a:ext cx="457200" cy="8382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5029200" y="19050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Nuclear extract (≈ 5 mg/ml)</a:t>
            </a:r>
            <a:endParaRPr lang="en-US" sz="1200" i="1" dirty="0"/>
          </a:p>
        </p:txBody>
      </p:sp>
      <p:pic>
        <p:nvPicPr>
          <p:cNvPr id="90" name="Picture 89" descr="Immobilized oligos.bmp"/>
          <p:cNvPicPr>
            <a:picLocks noChangeAspect="1"/>
          </p:cNvPicPr>
          <p:nvPr/>
        </p:nvPicPr>
        <p:blipFill>
          <a:blip r:embed="rId6" cstate="print"/>
          <a:srcRect l="2235" t="10224" b="5426"/>
          <a:stretch>
            <a:fillRect/>
          </a:stretch>
        </p:blipFill>
        <p:spPr>
          <a:xfrm>
            <a:off x="5181600" y="3391552"/>
            <a:ext cx="1447800" cy="1092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Flowchart: Stored Data 92"/>
          <p:cNvSpPr/>
          <p:nvPr/>
        </p:nvSpPr>
        <p:spPr>
          <a:xfrm>
            <a:off x="5943600" y="15240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>
            <a:off x="5334000" y="14478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Stored Data 94"/>
          <p:cNvSpPr/>
          <p:nvPr/>
        </p:nvSpPr>
        <p:spPr>
          <a:xfrm>
            <a:off x="5867400" y="16764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Stored Data 95"/>
          <p:cNvSpPr/>
          <p:nvPr/>
        </p:nvSpPr>
        <p:spPr>
          <a:xfrm>
            <a:off x="5486400" y="12192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ross 96"/>
          <p:cNvSpPr/>
          <p:nvPr/>
        </p:nvSpPr>
        <p:spPr>
          <a:xfrm>
            <a:off x="5638800" y="1676400"/>
            <a:ext cx="76200" cy="76200"/>
          </a:xfrm>
          <a:prstGeom prst="plus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ross 97"/>
          <p:cNvSpPr/>
          <p:nvPr/>
        </p:nvSpPr>
        <p:spPr>
          <a:xfrm>
            <a:off x="5638800" y="1143000"/>
            <a:ext cx="76200" cy="76200"/>
          </a:xfrm>
          <a:prstGeom prst="plus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Cross 98"/>
          <p:cNvSpPr/>
          <p:nvPr/>
        </p:nvSpPr>
        <p:spPr>
          <a:xfrm>
            <a:off x="6172200" y="1524000"/>
            <a:ext cx="76200" cy="76200"/>
          </a:xfrm>
          <a:prstGeom prst="plus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Decision 100"/>
          <p:cNvSpPr/>
          <p:nvPr/>
        </p:nvSpPr>
        <p:spPr>
          <a:xfrm>
            <a:off x="5486400" y="14478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Decision 101"/>
          <p:cNvSpPr/>
          <p:nvPr/>
        </p:nvSpPr>
        <p:spPr>
          <a:xfrm>
            <a:off x="5486400" y="9906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Decision 102"/>
          <p:cNvSpPr/>
          <p:nvPr/>
        </p:nvSpPr>
        <p:spPr>
          <a:xfrm>
            <a:off x="5867400" y="11430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Decision 103"/>
          <p:cNvSpPr/>
          <p:nvPr/>
        </p:nvSpPr>
        <p:spPr>
          <a:xfrm>
            <a:off x="5257800" y="12954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Decision 104"/>
          <p:cNvSpPr/>
          <p:nvPr/>
        </p:nvSpPr>
        <p:spPr>
          <a:xfrm>
            <a:off x="6019800" y="16764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Decision 105"/>
          <p:cNvSpPr/>
          <p:nvPr/>
        </p:nvSpPr>
        <p:spPr>
          <a:xfrm>
            <a:off x="5562600" y="12954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Decision 106"/>
          <p:cNvSpPr/>
          <p:nvPr/>
        </p:nvSpPr>
        <p:spPr>
          <a:xfrm>
            <a:off x="5943600" y="10668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Manual Operation 107"/>
          <p:cNvSpPr/>
          <p:nvPr/>
        </p:nvSpPr>
        <p:spPr>
          <a:xfrm>
            <a:off x="5334000" y="1600200"/>
            <a:ext cx="76200" cy="76200"/>
          </a:xfrm>
          <a:prstGeom prst="flowChartManualOperation">
            <a:avLst/>
          </a:prstGeom>
          <a:solidFill>
            <a:srgbClr val="069DE8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an 109"/>
          <p:cNvSpPr/>
          <p:nvPr/>
        </p:nvSpPr>
        <p:spPr>
          <a:xfrm>
            <a:off x="6096000" y="1143000"/>
            <a:ext cx="76200" cy="152400"/>
          </a:xfrm>
          <a:prstGeom prst="can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oon 110"/>
          <p:cNvSpPr/>
          <p:nvPr/>
        </p:nvSpPr>
        <p:spPr>
          <a:xfrm>
            <a:off x="5791200" y="9906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oon 111"/>
          <p:cNvSpPr/>
          <p:nvPr/>
        </p:nvSpPr>
        <p:spPr>
          <a:xfrm>
            <a:off x="5486400" y="16764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Moon 112"/>
          <p:cNvSpPr/>
          <p:nvPr/>
        </p:nvSpPr>
        <p:spPr>
          <a:xfrm>
            <a:off x="5715000" y="15240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oon 114"/>
          <p:cNvSpPr/>
          <p:nvPr/>
        </p:nvSpPr>
        <p:spPr>
          <a:xfrm>
            <a:off x="5334000" y="11430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Moon 115"/>
          <p:cNvSpPr/>
          <p:nvPr/>
        </p:nvSpPr>
        <p:spPr>
          <a:xfrm>
            <a:off x="6172200" y="13716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181600" y="896112"/>
            <a:ext cx="1219200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6019800" y="1600200"/>
            <a:ext cx="762000" cy="246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7" idx="7"/>
          </p:cNvCxnSpPr>
          <p:nvPr/>
        </p:nvCxnSpPr>
        <p:spPr>
          <a:xfrm>
            <a:off x="6222252" y="1041182"/>
            <a:ext cx="559548" cy="4828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lowchart: Decision 135"/>
          <p:cNvSpPr/>
          <p:nvPr/>
        </p:nvSpPr>
        <p:spPr>
          <a:xfrm>
            <a:off x="5943600" y="13716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Manual Operation 142"/>
          <p:cNvSpPr/>
          <p:nvPr/>
        </p:nvSpPr>
        <p:spPr>
          <a:xfrm>
            <a:off x="5791200" y="1349743"/>
            <a:ext cx="76200" cy="76200"/>
          </a:xfrm>
          <a:prstGeom prst="flowChartManualOperation">
            <a:avLst/>
          </a:prstGeom>
          <a:solidFill>
            <a:srgbClr val="069DE8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Manual Operation 143"/>
          <p:cNvSpPr/>
          <p:nvPr/>
        </p:nvSpPr>
        <p:spPr>
          <a:xfrm>
            <a:off x="6172200" y="5334000"/>
            <a:ext cx="76200" cy="76200"/>
          </a:xfrm>
          <a:prstGeom prst="flowChartManualOperation">
            <a:avLst/>
          </a:prstGeom>
          <a:solidFill>
            <a:srgbClr val="069DE8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Manual Operation 144"/>
          <p:cNvSpPr/>
          <p:nvPr/>
        </p:nvSpPr>
        <p:spPr>
          <a:xfrm>
            <a:off x="6477000" y="5105400"/>
            <a:ext cx="76200" cy="76200"/>
          </a:xfrm>
          <a:prstGeom prst="flowChartManualOperation">
            <a:avLst/>
          </a:prstGeom>
          <a:solidFill>
            <a:srgbClr val="069DE8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an 145"/>
          <p:cNvSpPr/>
          <p:nvPr/>
        </p:nvSpPr>
        <p:spPr>
          <a:xfrm>
            <a:off x="6477000" y="5486400"/>
            <a:ext cx="76200" cy="152400"/>
          </a:xfrm>
          <a:prstGeom prst="can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ross 146"/>
          <p:cNvSpPr/>
          <p:nvPr/>
        </p:nvSpPr>
        <p:spPr>
          <a:xfrm>
            <a:off x="6096000" y="5562600"/>
            <a:ext cx="76200" cy="76200"/>
          </a:xfrm>
          <a:prstGeom prst="plus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Cross 147"/>
          <p:cNvSpPr/>
          <p:nvPr/>
        </p:nvSpPr>
        <p:spPr>
          <a:xfrm>
            <a:off x="6096000" y="5029200"/>
            <a:ext cx="76200" cy="76200"/>
          </a:xfrm>
          <a:prstGeom prst="plus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Cross 148"/>
          <p:cNvSpPr/>
          <p:nvPr/>
        </p:nvSpPr>
        <p:spPr>
          <a:xfrm>
            <a:off x="6629400" y="5410200"/>
            <a:ext cx="76200" cy="76200"/>
          </a:xfrm>
          <a:prstGeom prst="plus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Decision 152"/>
          <p:cNvSpPr/>
          <p:nvPr/>
        </p:nvSpPr>
        <p:spPr>
          <a:xfrm>
            <a:off x="6324600" y="52578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Decision 153"/>
          <p:cNvSpPr/>
          <p:nvPr/>
        </p:nvSpPr>
        <p:spPr>
          <a:xfrm>
            <a:off x="6629400" y="51816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Decision 154"/>
          <p:cNvSpPr/>
          <p:nvPr/>
        </p:nvSpPr>
        <p:spPr>
          <a:xfrm>
            <a:off x="5867400" y="52578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Decision 155"/>
          <p:cNvSpPr/>
          <p:nvPr/>
        </p:nvSpPr>
        <p:spPr>
          <a:xfrm>
            <a:off x="6248400" y="54864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Decision 156"/>
          <p:cNvSpPr/>
          <p:nvPr/>
        </p:nvSpPr>
        <p:spPr>
          <a:xfrm>
            <a:off x="6172200" y="5181600"/>
            <a:ext cx="152400" cy="76200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" t="10680" r="1" b="3869"/>
          <a:stretch/>
        </p:blipFill>
        <p:spPr>
          <a:xfrm>
            <a:off x="457200" y="4085312"/>
            <a:ext cx="2950819" cy="2239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2" name="Moon 136"/>
          <p:cNvSpPr/>
          <p:nvPr/>
        </p:nvSpPr>
        <p:spPr>
          <a:xfrm>
            <a:off x="2825128" y="4837176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Stored Data 137"/>
          <p:cNvSpPr/>
          <p:nvPr/>
        </p:nvSpPr>
        <p:spPr>
          <a:xfrm>
            <a:off x="2825128" y="43434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Decision 138"/>
          <p:cNvSpPr/>
          <p:nvPr/>
        </p:nvSpPr>
        <p:spPr>
          <a:xfrm>
            <a:off x="2672728" y="43434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Stored Data 139"/>
          <p:cNvSpPr/>
          <p:nvPr/>
        </p:nvSpPr>
        <p:spPr>
          <a:xfrm>
            <a:off x="1605928" y="48768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Moon 140"/>
          <p:cNvSpPr/>
          <p:nvPr/>
        </p:nvSpPr>
        <p:spPr>
          <a:xfrm>
            <a:off x="1682128" y="48768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Decision 141"/>
          <p:cNvSpPr/>
          <p:nvPr/>
        </p:nvSpPr>
        <p:spPr>
          <a:xfrm>
            <a:off x="1605928" y="43434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oon 157"/>
          <p:cNvSpPr/>
          <p:nvPr/>
        </p:nvSpPr>
        <p:spPr>
          <a:xfrm>
            <a:off x="2139328" y="53340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Decision 158"/>
          <p:cNvSpPr/>
          <p:nvPr/>
        </p:nvSpPr>
        <p:spPr>
          <a:xfrm>
            <a:off x="1986928" y="53340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Stored Data 159"/>
          <p:cNvSpPr/>
          <p:nvPr/>
        </p:nvSpPr>
        <p:spPr>
          <a:xfrm>
            <a:off x="996328" y="53340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Stored Data 160"/>
          <p:cNvSpPr/>
          <p:nvPr/>
        </p:nvSpPr>
        <p:spPr>
          <a:xfrm>
            <a:off x="920128" y="5334000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Decision 161"/>
          <p:cNvSpPr/>
          <p:nvPr/>
        </p:nvSpPr>
        <p:spPr>
          <a:xfrm>
            <a:off x="2063128" y="5867400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oon 162"/>
          <p:cNvSpPr/>
          <p:nvPr/>
        </p:nvSpPr>
        <p:spPr>
          <a:xfrm>
            <a:off x="974992" y="5867400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asellaDiTesto 113"/>
          <p:cNvSpPr txBox="1"/>
          <p:nvPr/>
        </p:nvSpPr>
        <p:spPr>
          <a:xfrm>
            <a:off x="4032007" y="4416623"/>
            <a:ext cx="1149593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Incubation</a:t>
            </a:r>
            <a:r>
              <a:rPr lang="it-IT" sz="1400" i="1" dirty="0" smtClean="0"/>
              <a:t> </a:t>
            </a:r>
            <a:endParaRPr lang="en-US" sz="1400" i="1" dirty="0"/>
          </a:p>
        </p:txBody>
      </p:sp>
      <p:sp>
        <p:nvSpPr>
          <p:cNvPr id="92" name="Bent Arrow 91"/>
          <p:cNvSpPr/>
          <p:nvPr/>
        </p:nvSpPr>
        <p:spPr>
          <a:xfrm rot="5400000" flipV="1">
            <a:off x="4114800" y="1524000"/>
            <a:ext cx="990600" cy="533400"/>
          </a:xfrm>
          <a:prstGeom prst="bentArrow">
            <a:avLst>
              <a:gd name="adj1" fmla="val 15016"/>
              <a:gd name="adj2" fmla="val 22093"/>
              <a:gd name="adj3" fmla="val 25000"/>
              <a:gd name="adj4" fmla="val 58908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04800" y="6366302"/>
            <a:ext cx="32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Beads in the membrane with the immobilized </a:t>
            </a:r>
            <a:r>
              <a:rPr lang="en-US" sz="1050" i="1" dirty="0" err="1" smtClean="0"/>
              <a:t>oligos</a:t>
            </a:r>
            <a:r>
              <a:rPr lang="en-US" sz="1050" i="1" dirty="0" smtClean="0"/>
              <a:t> and the proteins (DNA binding factors) bound on the motif</a:t>
            </a:r>
            <a:endParaRPr lang="en-US" sz="105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038600" y="838200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Nuclear proteins</a:t>
            </a:r>
            <a:endParaRPr lang="en-US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08" grpId="0" animBg="1"/>
      <p:bldP spid="310" grpId="0"/>
      <p:bldP spid="58" grpId="0" animBg="1"/>
      <p:bldP spid="81" grpId="0"/>
      <p:bldP spid="89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6" grpId="0" animBg="1"/>
      <p:bldP spid="117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6" grpId="0" animBg="1"/>
      <p:bldP spid="91" grpId="0" animBg="1"/>
      <p:bldP spid="100" grpId="0" animBg="1"/>
      <p:bldP spid="114" grpId="0" animBg="1"/>
      <p:bldP spid="92" grpId="0" animBg="1"/>
      <p:bldP spid="109" grpId="0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057400" y="304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(5) Reduction and alkylation of disulfide bonds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1905000" y="228600"/>
            <a:ext cx="5252072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" name="Immagin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" t="10680" r="1" b="3869"/>
          <a:stretch/>
        </p:blipFill>
        <p:spPr>
          <a:xfrm>
            <a:off x="3124200" y="990600"/>
            <a:ext cx="2950819" cy="2239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2" name="Moon 136"/>
          <p:cNvSpPr/>
          <p:nvPr/>
        </p:nvSpPr>
        <p:spPr>
          <a:xfrm>
            <a:off x="5471147" y="1731264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Flowchart: Stored Data 137"/>
          <p:cNvSpPr/>
          <p:nvPr/>
        </p:nvSpPr>
        <p:spPr>
          <a:xfrm>
            <a:off x="5471147" y="1237488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Flowchart: Decision 138"/>
          <p:cNvSpPr/>
          <p:nvPr/>
        </p:nvSpPr>
        <p:spPr>
          <a:xfrm>
            <a:off x="5318747" y="1237488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Flowchart: Stored Data 139"/>
          <p:cNvSpPr/>
          <p:nvPr/>
        </p:nvSpPr>
        <p:spPr>
          <a:xfrm>
            <a:off x="4251947" y="1770888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Moon 140"/>
          <p:cNvSpPr/>
          <p:nvPr/>
        </p:nvSpPr>
        <p:spPr>
          <a:xfrm>
            <a:off x="4328147" y="1770888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Flowchart: Decision 141"/>
          <p:cNvSpPr/>
          <p:nvPr/>
        </p:nvSpPr>
        <p:spPr>
          <a:xfrm>
            <a:off x="4251947" y="1237488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Moon 157"/>
          <p:cNvSpPr/>
          <p:nvPr/>
        </p:nvSpPr>
        <p:spPr>
          <a:xfrm>
            <a:off x="4785347" y="2228088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Flowchart: Decision 158"/>
          <p:cNvSpPr/>
          <p:nvPr/>
        </p:nvSpPr>
        <p:spPr>
          <a:xfrm>
            <a:off x="4632947" y="2228088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lowchart: Stored Data 159"/>
          <p:cNvSpPr/>
          <p:nvPr/>
        </p:nvSpPr>
        <p:spPr>
          <a:xfrm>
            <a:off x="3642346" y="2228088"/>
            <a:ext cx="76201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Flowchart: Stored Data 160"/>
          <p:cNvSpPr/>
          <p:nvPr/>
        </p:nvSpPr>
        <p:spPr>
          <a:xfrm>
            <a:off x="3566147" y="2228088"/>
            <a:ext cx="76200" cy="76200"/>
          </a:xfrm>
          <a:prstGeom prst="flowChartOnlineStorage">
            <a:avLst/>
          </a:prstGeom>
          <a:solidFill>
            <a:srgbClr val="00B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Flowchart: Decision 161"/>
          <p:cNvSpPr/>
          <p:nvPr/>
        </p:nvSpPr>
        <p:spPr>
          <a:xfrm>
            <a:off x="4709147" y="2761488"/>
            <a:ext cx="152400" cy="76200"/>
          </a:xfrm>
          <a:prstGeom prst="flowChartDecision">
            <a:avLst/>
          </a:prstGeom>
          <a:solidFill>
            <a:srgbClr val="FF818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Moon 162"/>
          <p:cNvSpPr/>
          <p:nvPr/>
        </p:nvSpPr>
        <p:spPr>
          <a:xfrm>
            <a:off x="3621011" y="2761488"/>
            <a:ext cx="76200" cy="76200"/>
          </a:xfrm>
          <a:prstGeom prst="moon">
            <a:avLst/>
          </a:prstGeom>
          <a:solidFill>
            <a:srgbClr val="FF66CC"/>
          </a:solidFill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298"/>
          <p:cNvSpPr/>
          <p:nvPr/>
        </p:nvSpPr>
        <p:spPr>
          <a:xfrm>
            <a:off x="228600" y="3429000"/>
            <a:ext cx="2209800" cy="139495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300"/>
          <p:cNvCxnSpPr/>
          <p:nvPr/>
        </p:nvCxnSpPr>
        <p:spPr>
          <a:xfrm flipH="1">
            <a:off x="2209800" y="2889504"/>
            <a:ext cx="16002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301"/>
          <p:cNvCxnSpPr/>
          <p:nvPr/>
        </p:nvCxnSpPr>
        <p:spPr>
          <a:xfrm flipV="1">
            <a:off x="838200" y="2784844"/>
            <a:ext cx="2752751" cy="7203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77"/>
          <p:cNvCxnSpPr/>
          <p:nvPr/>
        </p:nvCxnSpPr>
        <p:spPr>
          <a:xfrm>
            <a:off x="457200" y="4495800"/>
            <a:ext cx="1857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78"/>
          <p:cNvCxnSpPr/>
          <p:nvPr/>
        </p:nvCxnSpPr>
        <p:spPr>
          <a:xfrm>
            <a:off x="1905000" y="4495800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79"/>
          <p:cNvCxnSpPr/>
          <p:nvPr/>
        </p:nvCxnSpPr>
        <p:spPr>
          <a:xfrm>
            <a:off x="609000" y="4419600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80"/>
          <p:cNvCxnSpPr/>
          <p:nvPr/>
        </p:nvCxnSpPr>
        <p:spPr>
          <a:xfrm>
            <a:off x="1905000" y="4419600"/>
            <a:ext cx="381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81"/>
          <p:cNvCxnSpPr/>
          <p:nvPr/>
        </p:nvCxnSpPr>
        <p:spPr>
          <a:xfrm>
            <a:off x="609000" y="4495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83"/>
          <p:cNvCxnSpPr/>
          <p:nvPr/>
        </p:nvCxnSpPr>
        <p:spPr>
          <a:xfrm>
            <a:off x="381000" y="4419600"/>
            <a:ext cx="252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Luna 224"/>
          <p:cNvSpPr/>
          <p:nvPr/>
        </p:nvSpPr>
        <p:spPr>
          <a:xfrm>
            <a:off x="633000" y="3629025"/>
            <a:ext cx="532800" cy="762000"/>
          </a:xfrm>
          <a:prstGeom prst="moon">
            <a:avLst>
              <a:gd name="adj" fmla="val 39062"/>
            </a:avLst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Luna 126"/>
          <p:cNvSpPr/>
          <p:nvPr/>
        </p:nvSpPr>
        <p:spPr>
          <a:xfrm>
            <a:off x="1295400" y="3657600"/>
            <a:ext cx="586200" cy="762000"/>
          </a:xfrm>
          <a:prstGeom prst="moon">
            <a:avLst>
              <a:gd name="adj" fmla="val 39062"/>
            </a:avLst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3886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R–S </a:t>
            </a:r>
            <a:r>
              <a:rPr lang="en-US" sz="1200" b="1" dirty="0" smtClean="0">
                <a:solidFill>
                  <a:srgbClr val="FF0000"/>
                </a:solidFill>
              </a:rPr>
              <a:t>—</a:t>
            </a:r>
            <a:r>
              <a:rPr lang="en-US" sz="1200" dirty="0" smtClean="0"/>
              <a:t> S–R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1800" y="43434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Because disulfide bonds prevent </a:t>
            </a:r>
            <a:r>
              <a:rPr lang="en-US" sz="1400" i="1" dirty="0" err="1" smtClean="0"/>
              <a:t>trypsin</a:t>
            </a:r>
            <a:r>
              <a:rPr lang="en-US" sz="1400" i="1" dirty="0" smtClean="0"/>
              <a:t> digestion </a:t>
            </a:r>
            <a:r>
              <a:rPr lang="en-US" sz="1400" dirty="0" smtClean="0"/>
              <a:t>(following step), we add:</a:t>
            </a:r>
          </a:p>
          <a:p>
            <a:r>
              <a:rPr lang="en-US" sz="1400" dirty="0" smtClean="0"/>
              <a:t>   •  TAEB (100mM) + TCEP (5mM)   </a:t>
            </a:r>
            <a:r>
              <a:rPr lang="en-US" sz="1400" dirty="0" smtClean="0">
                <a:sym typeface="Wingdings" pitchFamily="2" charset="2"/>
              </a:rPr>
              <a:t>   reduction</a:t>
            </a:r>
          </a:p>
          <a:p>
            <a:r>
              <a:rPr lang="en-US" sz="1400" dirty="0" smtClean="0"/>
              <a:t>   •  MMTS (10 </a:t>
            </a:r>
            <a:r>
              <a:rPr lang="en-US" sz="1400" dirty="0" err="1" smtClean="0"/>
              <a:t>mM</a:t>
            </a:r>
            <a:r>
              <a:rPr lang="en-US" sz="1400" dirty="0" smtClean="0"/>
              <a:t>)   </a:t>
            </a:r>
            <a:r>
              <a:rPr lang="en-US" sz="1400" dirty="0" smtClean="0">
                <a:sym typeface="Wingdings" pitchFamily="2" charset="2"/>
              </a:rPr>
              <a:t>   alkylation</a:t>
            </a:r>
          </a:p>
        </p:txBody>
      </p:sp>
      <p:sp>
        <p:nvSpPr>
          <p:cNvPr id="30" name="Oval 298"/>
          <p:cNvSpPr/>
          <p:nvPr/>
        </p:nvSpPr>
        <p:spPr>
          <a:xfrm>
            <a:off x="3048000" y="5334000"/>
            <a:ext cx="2209800" cy="139495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77"/>
          <p:cNvCxnSpPr/>
          <p:nvPr/>
        </p:nvCxnSpPr>
        <p:spPr>
          <a:xfrm>
            <a:off x="3276600" y="6400800"/>
            <a:ext cx="1857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8"/>
          <p:cNvCxnSpPr/>
          <p:nvPr/>
        </p:nvCxnSpPr>
        <p:spPr>
          <a:xfrm>
            <a:off x="4724400" y="6400800"/>
            <a:ext cx="2286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9"/>
          <p:cNvCxnSpPr/>
          <p:nvPr/>
        </p:nvCxnSpPr>
        <p:spPr>
          <a:xfrm>
            <a:off x="3428400" y="6324600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80"/>
          <p:cNvCxnSpPr/>
          <p:nvPr/>
        </p:nvCxnSpPr>
        <p:spPr>
          <a:xfrm>
            <a:off x="4724400" y="6324600"/>
            <a:ext cx="381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81"/>
          <p:cNvCxnSpPr/>
          <p:nvPr/>
        </p:nvCxnSpPr>
        <p:spPr>
          <a:xfrm>
            <a:off x="3428400" y="6400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3"/>
          <p:cNvCxnSpPr/>
          <p:nvPr/>
        </p:nvCxnSpPr>
        <p:spPr>
          <a:xfrm>
            <a:off x="3200400" y="6324600"/>
            <a:ext cx="252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una 224"/>
          <p:cNvSpPr/>
          <p:nvPr/>
        </p:nvSpPr>
        <p:spPr>
          <a:xfrm>
            <a:off x="3429000" y="5534025"/>
            <a:ext cx="532800" cy="762000"/>
          </a:xfrm>
          <a:prstGeom prst="moon">
            <a:avLst>
              <a:gd name="adj" fmla="val 39062"/>
            </a:avLst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una 126"/>
          <p:cNvSpPr/>
          <p:nvPr/>
        </p:nvSpPr>
        <p:spPr>
          <a:xfrm>
            <a:off x="4138200" y="5562600"/>
            <a:ext cx="586200" cy="762000"/>
          </a:xfrm>
          <a:prstGeom prst="moon">
            <a:avLst>
              <a:gd name="adj" fmla="val 39062"/>
            </a:avLst>
          </a:prstGeom>
          <a:solidFill>
            <a:srgbClr val="FF33CC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52800" y="5791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 R–SH </a:t>
            </a:r>
            <a:r>
              <a:rPr lang="en-US" sz="800" dirty="0" smtClean="0"/>
              <a:t>  </a:t>
            </a:r>
            <a:r>
              <a:rPr lang="en-US" sz="1200" dirty="0" smtClean="0"/>
              <a:t>HS–R</a:t>
            </a:r>
            <a:endParaRPr lang="en-US" sz="1200" dirty="0"/>
          </a:p>
        </p:txBody>
      </p:sp>
      <p:sp>
        <p:nvSpPr>
          <p:cNvPr id="45" name="Bent Arrow 44"/>
          <p:cNvSpPr/>
          <p:nvPr/>
        </p:nvSpPr>
        <p:spPr>
          <a:xfrm rot="10800000" flipH="1">
            <a:off x="1600200" y="4953000"/>
            <a:ext cx="1295400" cy="1143000"/>
          </a:xfrm>
          <a:prstGeom prst="bentArrow">
            <a:avLst>
              <a:gd name="adj1" fmla="val 8235"/>
              <a:gd name="adj2" fmla="val 15813"/>
              <a:gd name="adj3" fmla="val 15813"/>
              <a:gd name="adj4" fmla="val 4543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990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Inside the membrane…</a:t>
            </a:r>
            <a:endParaRPr lang="en-US" sz="1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057400" y="6019800"/>
            <a:ext cx="533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Result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xmlns="" val="26280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25" grpId="0" animBg="1"/>
      <p:bldP spid="127" grpId="0" animBg="1"/>
      <p:bldP spid="28" grpId="0"/>
      <p:bldP spid="29" grpId="0"/>
      <p:bldP spid="30" grpId="0" animBg="1"/>
      <p:bldP spid="37" grpId="0" animBg="1"/>
      <p:bldP spid="38" grpId="0" animBg="1"/>
      <p:bldP spid="39" grpId="0"/>
      <p:bldP spid="45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200400" y="316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(6) </a:t>
            </a:r>
            <a:r>
              <a:rPr lang="en-US" b="1" dirty="0" err="1" smtClean="0">
                <a:solidFill>
                  <a:prstClr val="black"/>
                </a:solidFill>
              </a:rPr>
              <a:t>Trypsin</a:t>
            </a:r>
            <a:r>
              <a:rPr lang="en-US" b="1" dirty="0" smtClean="0">
                <a:solidFill>
                  <a:prstClr val="black"/>
                </a:solidFill>
              </a:rPr>
              <a:t> digestion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048000" y="228600"/>
            <a:ext cx="28194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2" name="Picture 41" descr="cutting peptides.bmp"/>
          <p:cNvPicPr>
            <a:picLocks noChangeAspect="1"/>
          </p:cNvPicPr>
          <p:nvPr/>
        </p:nvPicPr>
        <p:blipFill>
          <a:blip r:embed="rId3" cstate="print"/>
          <a:srcRect l="16568"/>
          <a:stretch>
            <a:fillRect/>
          </a:stretch>
        </p:blipFill>
        <p:spPr>
          <a:xfrm>
            <a:off x="1752600" y="4495800"/>
            <a:ext cx="1534846" cy="1000125"/>
          </a:xfrm>
          <a:prstGeom prst="rect">
            <a:avLst/>
          </a:prstGeom>
          <a:ln w="3175">
            <a:noFill/>
          </a:ln>
        </p:spPr>
      </p:pic>
      <p:pic>
        <p:nvPicPr>
          <p:cNvPr id="43" name="Picture 42" descr="well with beads in the fil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438400"/>
            <a:ext cx="1257300" cy="1495425"/>
          </a:xfrm>
          <a:prstGeom prst="rect">
            <a:avLst/>
          </a:prstGeom>
        </p:spPr>
      </p:pic>
      <p:sp>
        <p:nvSpPr>
          <p:cNvPr id="44" name="Bent Arrow 43"/>
          <p:cNvSpPr/>
          <p:nvPr/>
        </p:nvSpPr>
        <p:spPr>
          <a:xfrm rot="5400000" flipV="1">
            <a:off x="4128911" y="1518138"/>
            <a:ext cx="990600" cy="533400"/>
          </a:xfrm>
          <a:prstGeom prst="bentArrow">
            <a:avLst>
              <a:gd name="adj1" fmla="val 15016"/>
              <a:gd name="adj2" fmla="val 22093"/>
              <a:gd name="adj3" fmla="val 25000"/>
              <a:gd name="adj4" fmla="val 58908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4634089" y="36576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710289" y="3505200"/>
            <a:ext cx="1188156" cy="76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beads in the filter with oligo and peptides.bmp"/>
          <p:cNvPicPr>
            <a:picLocks noChangeAspect="1"/>
          </p:cNvPicPr>
          <p:nvPr/>
        </p:nvPicPr>
        <p:blipFill>
          <a:blip r:embed="rId5" cstate="print"/>
          <a:srcRect l="2606" t="3419" r="977" b="1709"/>
          <a:stretch>
            <a:fillRect/>
          </a:stretch>
        </p:blipFill>
        <p:spPr>
          <a:xfrm>
            <a:off x="5181600" y="3429000"/>
            <a:ext cx="1524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Oval 51"/>
          <p:cNvSpPr/>
          <p:nvPr/>
        </p:nvSpPr>
        <p:spPr>
          <a:xfrm>
            <a:off x="5243689" y="3505200"/>
            <a:ext cx="1371600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1137138"/>
            <a:ext cx="274320" cy="195770"/>
          </a:xfrm>
          <a:prstGeom prst="rect">
            <a:avLst/>
          </a:prstGeom>
        </p:spPr>
      </p:pic>
      <p:pic>
        <p:nvPicPr>
          <p:cNvPr id="54" name="Picture 53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1365738"/>
            <a:ext cx="274320" cy="195770"/>
          </a:xfrm>
          <a:prstGeom prst="rect">
            <a:avLst/>
          </a:prstGeom>
        </p:spPr>
      </p:pic>
      <p:pic>
        <p:nvPicPr>
          <p:cNvPr id="55" name="Picture 54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1060938"/>
            <a:ext cx="274320" cy="195770"/>
          </a:xfrm>
          <a:prstGeom prst="rect">
            <a:avLst/>
          </a:prstGeom>
        </p:spPr>
      </p:pic>
      <p:pic>
        <p:nvPicPr>
          <p:cNvPr id="56" name="Picture 55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328230"/>
            <a:ext cx="274320" cy="195770"/>
          </a:xfrm>
          <a:prstGeom prst="rect">
            <a:avLst/>
          </a:prstGeom>
        </p:spPr>
      </p:pic>
      <p:pic>
        <p:nvPicPr>
          <p:cNvPr id="57" name="Picture 56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594338"/>
            <a:ext cx="274320" cy="195770"/>
          </a:xfrm>
          <a:prstGeom prst="rect">
            <a:avLst/>
          </a:prstGeom>
        </p:spPr>
      </p:pic>
      <p:pic>
        <p:nvPicPr>
          <p:cNvPr id="58" name="Picture 57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1680" y="1556830"/>
            <a:ext cx="274320" cy="195770"/>
          </a:xfrm>
          <a:prstGeom prst="rect">
            <a:avLst/>
          </a:prstGeom>
        </p:spPr>
      </p:pic>
      <p:pic>
        <p:nvPicPr>
          <p:cNvPr id="59" name="Picture 58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1365738"/>
            <a:ext cx="274320" cy="195770"/>
          </a:xfrm>
          <a:prstGeom prst="rect">
            <a:avLst/>
          </a:prstGeom>
        </p:spPr>
      </p:pic>
      <p:pic>
        <p:nvPicPr>
          <p:cNvPr id="60" name="Picture 59" descr="scisso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5880" y="1594338"/>
            <a:ext cx="274320" cy="195770"/>
          </a:xfrm>
          <a:prstGeom prst="rect">
            <a:avLst/>
          </a:prstGeom>
        </p:spPr>
      </p:pic>
      <p:pic>
        <p:nvPicPr>
          <p:cNvPr id="64" name="Picture 63" descr="Trypsin-Protease-250.jpg"/>
          <p:cNvPicPr>
            <a:picLocks noChangeAspect="1"/>
          </p:cNvPicPr>
          <p:nvPr/>
        </p:nvPicPr>
        <p:blipFill>
          <a:blip r:embed="rId7" cstate="print"/>
          <a:srcRect l="28800" t="6400" r="29600" b="800"/>
          <a:stretch>
            <a:fillRect/>
          </a:stretch>
        </p:blipFill>
        <p:spPr>
          <a:xfrm>
            <a:off x="7086600" y="984738"/>
            <a:ext cx="685800" cy="1529862"/>
          </a:xfrm>
          <a:prstGeom prst="rect">
            <a:avLst/>
          </a:prstGeom>
        </p:spPr>
      </p:pic>
      <p:cxnSp>
        <p:nvCxnSpPr>
          <p:cNvPr id="69" name="Straight Connector 68"/>
          <p:cNvCxnSpPr>
            <a:endCxn id="82" idx="7"/>
          </p:cNvCxnSpPr>
          <p:nvPr/>
        </p:nvCxnSpPr>
        <p:spPr>
          <a:xfrm flipH="1" flipV="1">
            <a:off x="6058693" y="1129808"/>
            <a:ext cx="1256507" cy="107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486400" y="1975338"/>
            <a:ext cx="1828800" cy="304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4953000" y="984738"/>
            <a:ext cx="1295400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Bent Arrow 86"/>
          <p:cNvSpPr/>
          <p:nvPr/>
        </p:nvSpPr>
        <p:spPr>
          <a:xfrm rot="10800000" flipH="1">
            <a:off x="4419600" y="4495800"/>
            <a:ext cx="762000" cy="1371600"/>
          </a:xfrm>
          <a:prstGeom prst="bentArrow">
            <a:avLst>
              <a:gd name="adj1" fmla="val 10761"/>
              <a:gd name="adj2" fmla="val 15813"/>
              <a:gd name="adj3" fmla="val 15813"/>
              <a:gd name="adj4" fmla="val 4375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CasellaDiTesto 113"/>
          <p:cNvSpPr txBox="1"/>
          <p:nvPr/>
        </p:nvSpPr>
        <p:spPr>
          <a:xfrm>
            <a:off x="3886200" y="4876800"/>
            <a:ext cx="1149593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Incubation</a:t>
            </a:r>
            <a:r>
              <a:rPr lang="it-IT" sz="1400" i="1" dirty="0" smtClean="0"/>
              <a:t> </a:t>
            </a:r>
            <a:endParaRPr lang="en-US" sz="1400" i="1" dirty="0"/>
          </a:p>
        </p:txBody>
      </p:sp>
      <p:sp>
        <p:nvSpPr>
          <p:cNvPr id="97" name="Oval 96"/>
          <p:cNvSpPr/>
          <p:nvPr/>
        </p:nvSpPr>
        <p:spPr>
          <a:xfrm>
            <a:off x="1524000" y="4343400"/>
            <a:ext cx="1981200" cy="1371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89" idx="1"/>
          </p:cNvCxnSpPr>
          <p:nvPr/>
        </p:nvCxnSpPr>
        <p:spPr>
          <a:xfrm flipH="1" flipV="1">
            <a:off x="3352800" y="4648200"/>
            <a:ext cx="533400" cy="38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89" idx="1"/>
          </p:cNvCxnSpPr>
          <p:nvPr/>
        </p:nvCxnSpPr>
        <p:spPr>
          <a:xfrm flipV="1">
            <a:off x="3352800" y="5030689"/>
            <a:ext cx="533400" cy="3795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334000" y="5562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After </a:t>
            </a:r>
            <a:r>
              <a:rPr lang="en-US" sz="1400" dirty="0" err="1" smtClean="0"/>
              <a:t>trypsin</a:t>
            </a:r>
            <a:r>
              <a:rPr lang="en-US" sz="1400" dirty="0" smtClean="0"/>
              <a:t> digestion, the peptides are present in the </a:t>
            </a:r>
            <a:r>
              <a:rPr lang="en-US" sz="1400" u="sng" dirty="0" smtClean="0"/>
              <a:t>supernatant</a:t>
            </a:r>
            <a:r>
              <a:rPr lang="en-US" sz="1400" dirty="0" smtClean="0"/>
              <a:t>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848600" y="1676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Trypsin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LysC</a:t>
            </a:r>
            <a:endParaRPr lang="en-US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43600" y="838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 smtClean="0"/>
              <a:t>Trypsin</a:t>
            </a:r>
            <a:endParaRPr lang="en-US" sz="1000" i="1" dirty="0" smtClean="0"/>
          </a:p>
          <a:p>
            <a:r>
              <a:rPr lang="en-US" sz="1000" i="1" dirty="0" smtClean="0"/>
              <a:t>    molecules</a:t>
            </a:r>
            <a:endParaRPr lang="en-US" sz="1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4876800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During incubation…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xmlns="" val="26280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 animBg="1"/>
      <p:bldP spid="82" grpId="0" animBg="1"/>
      <p:bldP spid="87" grpId="0" animBg="1"/>
      <p:bldP spid="89" grpId="0" animBg="1"/>
      <p:bldP spid="97" grpId="0" animBg="1"/>
      <p:bldP spid="111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3352800" y="392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(7) Sample collection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3200400" y="304800"/>
            <a:ext cx="28194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42" descr="well with beads in the fil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205" y="1428608"/>
            <a:ext cx="1275449" cy="1495425"/>
          </a:xfrm>
          <a:prstGeom prst="rect">
            <a:avLst/>
          </a:prstGeom>
        </p:spPr>
      </p:pic>
      <p:pic>
        <p:nvPicPr>
          <p:cNvPr id="30" name="Picture 29" descr="peptides in the supernatant.bmp"/>
          <p:cNvPicPr>
            <a:picLocks noChangeAspect="1"/>
          </p:cNvPicPr>
          <p:nvPr/>
        </p:nvPicPr>
        <p:blipFill>
          <a:blip r:embed="rId4" cstate="print"/>
          <a:srcRect r="-5000" b="-15074"/>
          <a:stretch>
            <a:fillRect/>
          </a:stretch>
        </p:blipFill>
        <p:spPr>
          <a:xfrm>
            <a:off x="5410200" y="2514600"/>
            <a:ext cx="1600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Oval 30"/>
          <p:cNvSpPr/>
          <p:nvPr/>
        </p:nvSpPr>
        <p:spPr>
          <a:xfrm>
            <a:off x="5472288" y="2590800"/>
            <a:ext cx="1461911" cy="9906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ccia in giù 1"/>
          <p:cNvSpPr/>
          <p:nvPr/>
        </p:nvSpPr>
        <p:spPr>
          <a:xfrm>
            <a:off x="4527641" y="2852302"/>
            <a:ext cx="272959" cy="1675243"/>
          </a:xfrm>
          <a:prstGeom prst="downArrow">
            <a:avLst>
              <a:gd name="adj1" fmla="val 50000"/>
              <a:gd name="adj2" fmla="val 9400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10"/>
          <p:cNvSpPr txBox="1"/>
          <p:nvPr/>
        </p:nvSpPr>
        <p:spPr>
          <a:xfrm>
            <a:off x="2411264" y="3732038"/>
            <a:ext cx="185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/>
              <a:t>Vacuum pump</a:t>
            </a:r>
            <a:endParaRPr lang="en-US" sz="16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205" y="4838886"/>
            <a:ext cx="1275451" cy="1485714"/>
          </a:xfrm>
          <a:prstGeom prst="rect">
            <a:avLst/>
          </a:prstGeom>
        </p:spPr>
      </p:pic>
      <p:sp>
        <p:nvSpPr>
          <p:cNvPr id="20" name="TextBox 110"/>
          <p:cNvSpPr txBox="1"/>
          <p:nvPr/>
        </p:nvSpPr>
        <p:spPr>
          <a:xfrm>
            <a:off x="1828799" y="2110651"/>
            <a:ext cx="177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 err="1" smtClean="0"/>
              <a:t>Filter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plate</a:t>
            </a:r>
            <a:endParaRPr lang="en-US" sz="1400" i="1" dirty="0" smtClean="0"/>
          </a:p>
        </p:txBody>
      </p:sp>
      <p:sp>
        <p:nvSpPr>
          <p:cNvPr id="21" name="TextBox 110"/>
          <p:cNvSpPr txBox="1"/>
          <p:nvPr/>
        </p:nvSpPr>
        <p:spPr>
          <a:xfrm>
            <a:off x="1370588" y="5483227"/>
            <a:ext cx="222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 smtClean="0"/>
              <a:t>New </a:t>
            </a:r>
            <a:r>
              <a:rPr lang="it-IT" sz="1400" i="1" dirty="0" err="1" smtClean="0"/>
              <a:t>collection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plate</a:t>
            </a:r>
            <a:endParaRPr lang="en-US" sz="1400" i="1" dirty="0" smtClean="0"/>
          </a:p>
        </p:txBody>
      </p:sp>
      <p:sp>
        <p:nvSpPr>
          <p:cNvPr id="22" name="Cilindro 21"/>
          <p:cNvSpPr/>
          <p:nvPr/>
        </p:nvSpPr>
        <p:spPr>
          <a:xfrm>
            <a:off x="4377000" y="2176320"/>
            <a:ext cx="576000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48"/>
          <p:cNvCxnSpPr/>
          <p:nvPr/>
        </p:nvCxnSpPr>
        <p:spPr>
          <a:xfrm>
            <a:off x="4876800" y="2286000"/>
            <a:ext cx="1470377" cy="304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lindro 25"/>
          <p:cNvSpPr/>
          <p:nvPr/>
        </p:nvSpPr>
        <p:spPr>
          <a:xfrm>
            <a:off x="4377000" y="5637116"/>
            <a:ext cx="576000" cy="436373"/>
          </a:xfrm>
          <a:prstGeom prst="can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47"/>
          <p:cNvCxnSpPr/>
          <p:nvPr/>
        </p:nvCxnSpPr>
        <p:spPr>
          <a:xfrm flipH="1" flipV="1">
            <a:off x="4800600" y="2362200"/>
            <a:ext cx="772990" cy="97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3048000"/>
            <a:ext cx="121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Peptides in the supernatant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xmlns="" val="26280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17" grpId="0"/>
      <p:bldP spid="21" grpId="0"/>
      <p:bldP spid="26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1826</Words>
  <Application>Microsoft Office PowerPoint</Application>
  <PresentationFormat>On-screen Show (4:3)</PresentationFormat>
  <Paragraphs>213</Paragraphs>
  <Slides>22</Slides>
  <Notes>14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ESF/EuroCleftNet Project Overview on Oligo Pulldown Assay</vt:lpstr>
      <vt:lpstr>Oligo pulldown assay What is it?  Why do we use it?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What happens during the incubation</vt:lpstr>
      <vt:lpstr>Slide 13</vt:lpstr>
      <vt:lpstr>Two different types of oligo pulldown protocol</vt:lpstr>
      <vt:lpstr>Slide 15</vt:lpstr>
      <vt:lpstr>How to prepare the stage tips</vt:lpstr>
      <vt:lpstr>RESULTS from 1st experiment (12-13/8/2014)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Oligo pulldown assay</dc:title>
  <dc:creator/>
  <cp:lastModifiedBy>DTSM installatie account</cp:lastModifiedBy>
  <cp:revision>107</cp:revision>
  <dcterms:created xsi:type="dcterms:W3CDTF">2006-08-16T00:00:00Z</dcterms:created>
  <dcterms:modified xsi:type="dcterms:W3CDTF">2014-09-09T13:31:11Z</dcterms:modified>
</cp:coreProperties>
</file>