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nl-NL" dirty="0" smtClean="0"/>
              <a:t>MACS_</a:t>
            </a:r>
            <a:r>
              <a:rPr lang="nl-NL" dirty="0" err="1" smtClean="0"/>
              <a:t>peak</a:t>
            </a:r>
            <a:r>
              <a:rPr lang="nl-NL" dirty="0" smtClean="0"/>
              <a:t>_20378 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4114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Motif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SNP at </a:t>
            </a:r>
            <a:r>
              <a:rPr lang="nl-NL" dirty="0" err="1" smtClean="0"/>
              <a:t>one</a:t>
            </a:r>
            <a:r>
              <a:rPr lang="nl-NL" dirty="0" smtClean="0"/>
              <a:t> of the important </a:t>
            </a:r>
            <a:r>
              <a:rPr lang="nl-NL" dirty="0" err="1" smtClean="0"/>
              <a:t>positions</a:t>
            </a:r>
            <a:r>
              <a:rPr lang="nl-NL" dirty="0" smtClean="0"/>
              <a:t> (13th), in LD </a:t>
            </a:r>
            <a:r>
              <a:rPr lang="nl-NL" dirty="0" err="1" smtClean="0"/>
              <a:t>with</a:t>
            </a:r>
            <a:r>
              <a:rPr lang="nl-NL" dirty="0" smtClean="0"/>
              <a:t> index SNP of a GWAS </a:t>
            </a:r>
            <a:r>
              <a:rPr lang="nl-NL" dirty="0" err="1" smtClean="0"/>
              <a:t>locus</a:t>
            </a:r>
            <a:r>
              <a:rPr lang="nl-NL" dirty="0" smtClean="0"/>
              <a:t>.</a:t>
            </a:r>
            <a:endParaRPr lang="nl-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0156" r="64931" b="64063"/>
          <a:stretch>
            <a:fillRect/>
          </a:stretch>
        </p:blipFill>
        <p:spPr bwMode="auto">
          <a:xfrm>
            <a:off x="609600" y="2427838"/>
            <a:ext cx="6096000" cy="19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800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/>
              <a:t>Normal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Oligo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CTTGTTTTCAGTGGTATTAGAT</a:t>
            </a:r>
            <a:r>
              <a:rPr lang="nl-NL" sz="1400" dirty="0" smtClean="0">
                <a:solidFill>
                  <a:schemeClr val="tx2"/>
                </a:solidFill>
              </a:rPr>
              <a:t>C</a:t>
            </a:r>
            <a:r>
              <a:rPr lang="nl-NL" sz="1400" dirty="0" smtClean="0"/>
              <a:t>TT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TTTCCA</a:t>
            </a:r>
            <a:r>
              <a:rPr lang="nl-NL" sz="1400" dirty="0" smtClean="0">
                <a:solidFill>
                  <a:srgbClr val="FF0000"/>
                </a:solidFill>
              </a:rPr>
              <a:t>C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TCTGTCTCATTCTT </a:t>
            </a:r>
            <a:r>
              <a:rPr lang="nl-NL" sz="1400" dirty="0" smtClean="0"/>
              <a:t>CACTGGGCC</a:t>
            </a:r>
            <a:endParaRPr lang="nl-NL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65838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/>
              <a:t>All </a:t>
            </a:r>
            <a:r>
              <a:rPr lang="nl-NL" sz="1400" b="1" dirty="0" err="1" smtClean="0"/>
              <a:t>four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mutated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positions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CTTGTTTTCAGTGGTATTAGAT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TT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TTTCCA</a:t>
            </a:r>
            <a:r>
              <a:rPr lang="nl-NL" sz="1400" b="1" dirty="0" smtClean="0">
                <a:solidFill>
                  <a:srgbClr val="FF0000"/>
                </a:solidFill>
              </a:rPr>
              <a:t>A</a:t>
            </a:r>
            <a:r>
              <a:rPr lang="nl-NL" sz="1400" dirty="0" smtClean="0"/>
              <a:t>AT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TCTGTCTCATTCTT CACTGGGCC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410200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/>
              <a:t>One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found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mutated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postion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CTTGTTTTCAGTGGTATTAGAT</a:t>
            </a:r>
            <a:r>
              <a:rPr lang="nl-NL" sz="1400" dirty="0" smtClean="0">
                <a:solidFill>
                  <a:schemeClr val="tx2"/>
                </a:solidFill>
              </a:rPr>
              <a:t>C</a:t>
            </a:r>
            <a:r>
              <a:rPr lang="nl-NL" sz="1400" dirty="0" smtClean="0"/>
              <a:t>TT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TTTCCA</a:t>
            </a:r>
            <a:r>
              <a:rPr lang="nl-NL" sz="1400" dirty="0" smtClean="0">
                <a:solidFill>
                  <a:srgbClr val="FF0000"/>
                </a:solidFill>
              </a:rPr>
              <a:t>C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TCTGTCTCATTCTT CACTGGGCC</a:t>
            </a:r>
            <a:endParaRPr lang="nl-NL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477000" y="3429000"/>
            <a:ext cx="3048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639" t="15654" r="52777" b="34375"/>
          <a:stretch>
            <a:fillRect/>
          </a:stretch>
        </p:blipFill>
        <p:spPr bwMode="auto">
          <a:xfrm>
            <a:off x="223157" y="1219200"/>
            <a:ext cx="8697686" cy="488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43350" y="304800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MOTIF</a:t>
            </a:r>
            <a:endParaRPr lang="nl-NL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7639" t="22676" r="52777" b="67961"/>
          <a:stretch>
            <a:fillRect/>
          </a:stretch>
        </p:blipFill>
        <p:spPr bwMode="auto">
          <a:xfrm>
            <a:off x="228600" y="838200"/>
            <a:ext cx="869768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2237508" y="1066800"/>
            <a:ext cx="304800" cy="2286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ounded Rectangle 3"/>
          <p:cNvSpPr/>
          <p:nvPr/>
        </p:nvSpPr>
        <p:spPr>
          <a:xfrm>
            <a:off x="7333672" y="1066800"/>
            <a:ext cx="304800" cy="2286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ounded Rectangle 4"/>
          <p:cNvSpPr/>
          <p:nvPr/>
        </p:nvSpPr>
        <p:spPr>
          <a:xfrm>
            <a:off x="3429000" y="1066800"/>
            <a:ext cx="304800" cy="2286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ounded Rectangle 5"/>
          <p:cNvSpPr/>
          <p:nvPr/>
        </p:nvSpPr>
        <p:spPr>
          <a:xfrm>
            <a:off x="6153728" y="1066800"/>
            <a:ext cx="3048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838200" y="2057400"/>
            <a:ext cx="800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/>
              <a:t>Normal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Oligo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TTTAAGGCTCAGTAGCACTG-GG</a:t>
            </a:r>
            <a:r>
              <a:rPr lang="nl-NL" sz="1400" dirty="0" smtClean="0">
                <a:solidFill>
                  <a:schemeClr val="tx2"/>
                </a:solidFill>
              </a:rPr>
              <a:t>C</a:t>
            </a:r>
            <a:r>
              <a:rPr lang="nl-NL" sz="1400" dirty="0" smtClean="0"/>
              <a:t>GA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TCCCTG</a:t>
            </a:r>
            <a:r>
              <a:rPr lang="nl-NL" sz="1400" dirty="0" smtClean="0">
                <a:solidFill>
                  <a:srgbClr val="FF0000"/>
                </a:solidFill>
              </a:rPr>
              <a:t>C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TCA-CAGGAACCAGAGGCTTCAAA</a:t>
            </a:r>
            <a:endParaRPr lang="nl-NL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29718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/>
              <a:t>All </a:t>
            </a:r>
            <a:r>
              <a:rPr lang="nl-NL" sz="1400" b="1" dirty="0" err="1" smtClean="0"/>
              <a:t>four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mutated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positions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TTTAAGGCTCAGTAGCACTG-GG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GA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TCCCTG</a:t>
            </a:r>
            <a:r>
              <a:rPr lang="nl-NL" sz="1400" b="1" dirty="0" smtClean="0">
                <a:solidFill>
                  <a:srgbClr val="FF0000"/>
                </a:solidFill>
              </a:rPr>
              <a:t>A</a:t>
            </a:r>
            <a:r>
              <a:rPr lang="nl-NL" sz="1400" dirty="0" smtClean="0"/>
              <a:t>AT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TCA-CAGGAACCAGAGGCTTCAAA</a:t>
            </a:r>
            <a:endParaRPr lang="nl-NL" sz="1400" dirty="0" smtClean="0"/>
          </a:p>
          <a:p>
            <a:endParaRPr lang="nl-NL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38862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/>
              <a:t>One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found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mutated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postion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TTTAAGGCTCAGTAGCACTG-GG</a:t>
            </a:r>
            <a:r>
              <a:rPr lang="nl-NL" sz="1400" dirty="0" smtClean="0">
                <a:solidFill>
                  <a:schemeClr val="tx2"/>
                </a:solidFill>
              </a:rPr>
              <a:t>C</a:t>
            </a:r>
            <a:r>
              <a:rPr lang="nl-NL" sz="1400" dirty="0" smtClean="0"/>
              <a:t>GA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TCCCTG</a:t>
            </a:r>
            <a:r>
              <a:rPr lang="nl-NL" sz="1400" b="1" i="1" dirty="0" smtClean="0">
                <a:solidFill>
                  <a:srgbClr val="FF0000"/>
                </a:solidFill>
              </a:rPr>
              <a:t>T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TCA-CAGGAACCAGAGGCTTCAAA</a:t>
            </a:r>
          </a:p>
          <a:p>
            <a:endParaRPr lang="nl-NL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76675" y="304800"/>
            <a:ext cx="139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OLIGOS</a:t>
            </a:r>
            <a:endParaRPr lang="nl-NL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52578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 smtClean="0"/>
              <a:t>Blue and red are the important </a:t>
            </a:r>
            <a:r>
              <a:rPr lang="nl-NL" dirty="0" err="1" smtClean="0"/>
              <a:t>positions</a:t>
            </a:r>
            <a:r>
              <a:rPr lang="nl-NL" dirty="0" smtClean="0"/>
              <a:t>. Red is </a:t>
            </a:r>
            <a:r>
              <a:rPr lang="nl-NL" dirty="0" err="1" smtClean="0"/>
              <a:t>also</a:t>
            </a:r>
            <a:r>
              <a:rPr lang="nl-NL" dirty="0" smtClean="0"/>
              <a:t> the </a:t>
            </a:r>
            <a:r>
              <a:rPr lang="nl-NL" dirty="0" err="1" smtClean="0"/>
              <a:t>position</a:t>
            </a:r>
            <a:r>
              <a:rPr lang="nl-NL" dirty="0" smtClean="0"/>
              <a:t> of the SNP.</a:t>
            </a:r>
          </a:p>
          <a:p>
            <a:pPr marL="342900" indent="-342900">
              <a:buAutoNum type="arabicPeriod"/>
            </a:pPr>
            <a:r>
              <a:rPr lang="nl-NL" dirty="0" smtClean="0"/>
              <a:t>20nts have been </a:t>
            </a:r>
            <a:r>
              <a:rPr lang="nl-NL" dirty="0" err="1" smtClean="0"/>
              <a:t>added</a:t>
            </a:r>
            <a:r>
              <a:rPr lang="nl-NL" dirty="0" smtClean="0"/>
              <a:t> to </a:t>
            </a:r>
            <a:r>
              <a:rPr lang="nl-NL" dirty="0" err="1" smtClean="0"/>
              <a:t>both</a:t>
            </a:r>
            <a:r>
              <a:rPr lang="nl-NL" dirty="0" smtClean="0"/>
              <a:t> upstream and downstream of the 19 </a:t>
            </a:r>
            <a:r>
              <a:rPr lang="nl-NL" dirty="0" err="1" smtClean="0"/>
              <a:t>nts</a:t>
            </a:r>
            <a:r>
              <a:rPr lang="nl-NL" dirty="0" smtClean="0"/>
              <a:t> </a:t>
            </a:r>
            <a:r>
              <a:rPr lang="nl-NL" dirty="0" smtClean="0"/>
              <a:t>(</a:t>
            </a:r>
            <a:r>
              <a:rPr lang="nl-NL" dirty="0" err="1" smtClean="0"/>
              <a:t>demarcated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a “-”)</a:t>
            </a:r>
            <a:endParaRPr lang="nl-N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810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/>
              <a:t>Normal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Oligo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TTTAAGGCTCAGTAGCACTGGG</a:t>
            </a:r>
            <a:r>
              <a:rPr lang="nl-NL" sz="1400" dirty="0" smtClean="0">
                <a:solidFill>
                  <a:schemeClr val="tx2"/>
                </a:solidFill>
              </a:rPr>
              <a:t>C</a:t>
            </a:r>
            <a:r>
              <a:rPr lang="nl-NL" sz="1400" dirty="0" smtClean="0"/>
              <a:t>GA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TCCCTG</a:t>
            </a:r>
            <a:r>
              <a:rPr lang="nl-NL" sz="1400" dirty="0" smtClean="0">
                <a:solidFill>
                  <a:srgbClr val="FF0000"/>
                </a:solidFill>
              </a:rPr>
              <a:t>C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TCACAGGAACCAGAGGCTTCAAA</a:t>
            </a:r>
          </a:p>
          <a:p>
            <a:r>
              <a:rPr lang="nl-NL" sz="1400" dirty="0" err="1" smtClean="0"/>
              <a:t>Reverse</a:t>
            </a:r>
            <a:r>
              <a:rPr lang="nl-NL" sz="1400" dirty="0" smtClean="0"/>
              <a:t> complement: TTTGAAGCCTCTGGTTCCTGTGACATGCAGGGACTCGCCCAGTGCTACTGAGCCTTAAA</a:t>
            </a:r>
            <a:endParaRPr lang="nl-NL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00200"/>
            <a:ext cx="8001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/>
              <a:t>All </a:t>
            </a:r>
            <a:r>
              <a:rPr lang="nl-NL" sz="1400" b="1" dirty="0" err="1" smtClean="0"/>
              <a:t>four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mutated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positions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TTTAAGGCTCAGTAGCACTGGG</a:t>
            </a:r>
            <a:r>
              <a:rPr lang="nl-NL" sz="1400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GA</a:t>
            </a:r>
            <a:r>
              <a:rPr lang="nl-NL" sz="1400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TCCCTG</a:t>
            </a:r>
            <a:r>
              <a:rPr lang="nl-NL" sz="1400" b="1" dirty="0" smtClean="0">
                <a:solidFill>
                  <a:srgbClr val="FF0000"/>
                </a:solidFill>
              </a:rPr>
              <a:t>A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TCACAGGAACCAGAGGCTTCAAA</a:t>
            </a:r>
          </a:p>
          <a:p>
            <a:r>
              <a:rPr lang="nl-NL" sz="1400" dirty="0" err="1" smtClean="0"/>
              <a:t>Reverse</a:t>
            </a:r>
            <a:r>
              <a:rPr lang="nl-NL" sz="1400" dirty="0" smtClean="0"/>
              <a:t> Complement</a:t>
            </a:r>
            <a:r>
              <a:rPr lang="nl-NL" sz="1400" dirty="0" smtClean="0"/>
              <a:t>: TTTGAAGCCTCTGGTTCCTGTGATATTCAGGGATTCTCCCAGTGCTACTGAGCCTTAAA</a:t>
            </a:r>
            <a:endParaRPr lang="nl-NL" sz="1400" dirty="0" smtClean="0"/>
          </a:p>
          <a:p>
            <a:endParaRPr lang="nl-NL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532293"/>
            <a:ext cx="7924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/>
              <a:t>One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found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mutated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postion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TTTAAGGCTCAGTAGCACTGGG</a:t>
            </a:r>
            <a:r>
              <a:rPr lang="nl-NL" sz="1400" dirty="0" smtClean="0">
                <a:solidFill>
                  <a:schemeClr val="tx2"/>
                </a:solidFill>
              </a:rPr>
              <a:t>C</a:t>
            </a:r>
            <a:r>
              <a:rPr lang="nl-NL" sz="1400" dirty="0" smtClean="0"/>
              <a:t>GA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TCCCTG</a:t>
            </a:r>
            <a:r>
              <a:rPr lang="nl-NL" sz="1400" b="1" i="1" dirty="0" smtClean="0">
                <a:solidFill>
                  <a:srgbClr val="FF0000"/>
                </a:solidFill>
              </a:rPr>
              <a:t>T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TCACAGGAACCAGAGGCTTCAAA</a:t>
            </a:r>
          </a:p>
          <a:p>
            <a:r>
              <a:rPr lang="nl-NL" sz="1400" dirty="0" err="1" smtClean="0"/>
              <a:t>Reverse</a:t>
            </a:r>
            <a:r>
              <a:rPr lang="nl-NL" sz="1400" dirty="0" smtClean="0"/>
              <a:t> Complement: TTTGAAGCCTCTGGTTCCTGTGACATACAGGGACTCGCCCAGTGCTACTGAGCCTTAAA</a:t>
            </a:r>
            <a:endParaRPr lang="nl-NL" sz="1400" dirty="0" smtClean="0"/>
          </a:p>
          <a:p>
            <a:endParaRPr lang="nl-NL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4844" r="64236" b="71094"/>
          <a:stretch>
            <a:fillRect/>
          </a:stretch>
        </p:blipFill>
        <p:spPr bwMode="auto">
          <a:xfrm>
            <a:off x="914400" y="2590800"/>
            <a:ext cx="7848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382000" y="3429000"/>
            <a:ext cx="3048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nl-NL" dirty="0" smtClean="0"/>
              <a:t>MACS_</a:t>
            </a:r>
            <a:r>
              <a:rPr lang="nl-NL" dirty="0" err="1" smtClean="0"/>
              <a:t>peak</a:t>
            </a:r>
            <a:r>
              <a:rPr lang="nl-NL" dirty="0" smtClean="0"/>
              <a:t>_39825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4114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Motif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SNP at </a:t>
            </a:r>
            <a:r>
              <a:rPr lang="nl-NL" dirty="0" err="1" smtClean="0"/>
              <a:t>one</a:t>
            </a:r>
            <a:r>
              <a:rPr lang="nl-NL" dirty="0" smtClean="0"/>
              <a:t> of the important </a:t>
            </a:r>
            <a:r>
              <a:rPr lang="nl-NL" dirty="0" err="1" smtClean="0"/>
              <a:t>positions</a:t>
            </a:r>
            <a:r>
              <a:rPr lang="nl-NL" dirty="0" smtClean="0"/>
              <a:t> (13th), in </a:t>
            </a:r>
            <a:r>
              <a:rPr lang="nl-NL" dirty="0" smtClean="0"/>
              <a:t>a </a:t>
            </a:r>
            <a:r>
              <a:rPr lang="nl-NL" dirty="0" smtClean="0"/>
              <a:t>GWAS </a:t>
            </a:r>
            <a:r>
              <a:rPr lang="nl-NL" dirty="0" err="1" smtClean="0"/>
              <a:t>locus</a:t>
            </a:r>
            <a:r>
              <a:rPr lang="nl-NL" dirty="0" smtClean="0"/>
              <a:t> </a:t>
            </a:r>
            <a:r>
              <a:rPr lang="nl-NL" dirty="0" err="1" smtClean="0"/>
              <a:t>but</a:t>
            </a:r>
            <a:r>
              <a:rPr lang="nl-NL" dirty="0" smtClean="0"/>
              <a:t> </a:t>
            </a:r>
            <a:r>
              <a:rPr lang="nl-NL" dirty="0" err="1" smtClean="0"/>
              <a:t>not</a:t>
            </a:r>
            <a:r>
              <a:rPr lang="nl-NL" dirty="0" smtClean="0"/>
              <a:t> in LD.</a:t>
            </a:r>
            <a:endParaRPr lang="nl-N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Not</a:t>
            </a:r>
            <a:r>
              <a:rPr lang="nl-NL" dirty="0" smtClean="0"/>
              <a:t> present in the </a:t>
            </a:r>
            <a:r>
              <a:rPr lang="nl-NL" dirty="0" err="1" smtClean="0"/>
              <a:t>new</a:t>
            </a:r>
            <a:r>
              <a:rPr lang="nl-NL" dirty="0" smtClean="0"/>
              <a:t> </a:t>
            </a:r>
            <a:r>
              <a:rPr lang="nl-NL" dirty="0" err="1" smtClean="0"/>
              <a:t>Chip-Seq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986" t="10156" r="52778" b="43750"/>
          <a:stretch>
            <a:fillRect/>
          </a:stretch>
        </p:blipFill>
        <p:spPr bwMode="auto">
          <a:xfrm>
            <a:off x="304800" y="14478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762000" y="3048000"/>
            <a:ext cx="8077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1447800" y="5943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Seen</a:t>
            </a:r>
            <a:r>
              <a:rPr lang="nl-NL" dirty="0" smtClean="0"/>
              <a:t> as a </a:t>
            </a:r>
            <a:r>
              <a:rPr lang="nl-NL" dirty="0" err="1" smtClean="0"/>
              <a:t>peak</a:t>
            </a:r>
            <a:r>
              <a:rPr lang="nl-NL" dirty="0" smtClean="0"/>
              <a:t> in </a:t>
            </a:r>
            <a:r>
              <a:rPr lang="nl-NL" dirty="0" err="1" smtClean="0"/>
              <a:t>older</a:t>
            </a:r>
            <a:r>
              <a:rPr lang="nl-NL" dirty="0" smtClean="0"/>
              <a:t> Chip </a:t>
            </a:r>
            <a:r>
              <a:rPr lang="nl-NL" dirty="0" err="1" smtClean="0"/>
              <a:t>seq</a:t>
            </a:r>
            <a:r>
              <a:rPr lang="nl-NL" dirty="0" smtClean="0"/>
              <a:t>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lifted</a:t>
            </a:r>
            <a:r>
              <a:rPr lang="nl-NL" dirty="0" smtClean="0"/>
              <a:t> to hg19</a:t>
            </a:r>
            <a:endParaRPr lang="nl-N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639" t="15625" r="52778" b="56250"/>
          <a:stretch>
            <a:fillRect/>
          </a:stretch>
        </p:blipFill>
        <p:spPr bwMode="auto">
          <a:xfrm>
            <a:off x="228600" y="685800"/>
            <a:ext cx="868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7639" t="16407" r="52777" b="57031"/>
          <a:stretch>
            <a:fillRect/>
          </a:stretch>
        </p:blipFill>
        <p:spPr bwMode="auto">
          <a:xfrm>
            <a:off x="228600" y="4114800"/>
            <a:ext cx="8686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/>
              <a:t>Zoomed</a:t>
            </a:r>
            <a:r>
              <a:rPr lang="nl-NL" sz="2800" b="1" dirty="0" smtClean="0"/>
              <a:t> out view -  </a:t>
            </a:r>
            <a:r>
              <a:rPr lang="nl-NL" sz="2800" b="1" dirty="0" err="1" smtClean="0"/>
              <a:t>not</a:t>
            </a:r>
            <a:r>
              <a:rPr lang="nl-NL" sz="2800" b="1" dirty="0" smtClean="0"/>
              <a:t> present in </a:t>
            </a:r>
            <a:r>
              <a:rPr lang="nl-NL" sz="2800" b="1" dirty="0" err="1" smtClean="0"/>
              <a:t>new</a:t>
            </a:r>
            <a:r>
              <a:rPr lang="nl-NL" sz="2800" b="1" dirty="0" smtClean="0"/>
              <a:t> data</a:t>
            </a:r>
            <a:endParaRPr lang="nl-NL" sz="2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639" t="19531" r="52778" b="67188"/>
          <a:stretch>
            <a:fillRect/>
          </a:stretch>
        </p:blipFill>
        <p:spPr bwMode="auto">
          <a:xfrm>
            <a:off x="304800" y="6858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2295236" y="1219200"/>
            <a:ext cx="304800" cy="2286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ounded Rectangle 7"/>
          <p:cNvSpPr/>
          <p:nvPr/>
        </p:nvSpPr>
        <p:spPr>
          <a:xfrm>
            <a:off x="7391400" y="1219200"/>
            <a:ext cx="304800" cy="2286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ounded Rectangle 8"/>
          <p:cNvSpPr/>
          <p:nvPr/>
        </p:nvSpPr>
        <p:spPr>
          <a:xfrm>
            <a:off x="3486728" y="1219200"/>
            <a:ext cx="304800" cy="2286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ounded Rectangle 9"/>
          <p:cNvSpPr/>
          <p:nvPr/>
        </p:nvSpPr>
        <p:spPr>
          <a:xfrm>
            <a:off x="6211456" y="1219200"/>
            <a:ext cx="3048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2438401" y="2286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OLIGOS -  SNP is a </a:t>
            </a:r>
            <a:r>
              <a:rPr lang="nl-NL" sz="2800" b="1" dirty="0" err="1" smtClean="0"/>
              <a:t>indel</a:t>
            </a:r>
            <a:endParaRPr lang="nl-NL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736" t="7031" r="70486" b="73438"/>
          <a:stretch>
            <a:fillRect/>
          </a:stretch>
        </p:blipFill>
        <p:spPr bwMode="auto">
          <a:xfrm>
            <a:off x="3352800" y="5072062"/>
            <a:ext cx="57150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t="7031" r="64584" b="40625"/>
          <a:stretch>
            <a:fillRect/>
          </a:stretch>
        </p:blipFill>
        <p:spPr bwMode="auto">
          <a:xfrm>
            <a:off x="381000" y="1981200"/>
            <a:ext cx="522026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943600" y="25908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SNP </a:t>
            </a:r>
            <a:r>
              <a:rPr lang="nl-NL" dirty="0" err="1" smtClean="0"/>
              <a:t>shown</a:t>
            </a:r>
            <a:r>
              <a:rPr lang="nl-NL" dirty="0" smtClean="0"/>
              <a:t> in Genome browser </a:t>
            </a:r>
            <a:r>
              <a:rPr lang="nl-NL" dirty="0" err="1" smtClean="0"/>
              <a:t>but</a:t>
            </a:r>
            <a:r>
              <a:rPr lang="nl-NL" dirty="0" smtClean="0"/>
              <a:t> </a:t>
            </a:r>
            <a:r>
              <a:rPr lang="nl-NL" dirty="0" err="1" smtClean="0"/>
              <a:t>deleted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dbSNP</a:t>
            </a:r>
            <a:endParaRPr lang="nl-N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057400"/>
            <a:ext cx="800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/>
              <a:t>Normal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Oligo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CTTGTTTTCAGTGGTATTAG-AT</a:t>
            </a:r>
            <a:r>
              <a:rPr lang="nl-NL" sz="1400" dirty="0" smtClean="0">
                <a:solidFill>
                  <a:schemeClr val="tx2"/>
                </a:solidFill>
              </a:rPr>
              <a:t>C</a:t>
            </a:r>
            <a:r>
              <a:rPr lang="nl-NL" sz="1400" dirty="0" smtClean="0"/>
              <a:t>TT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TTTCCA</a:t>
            </a:r>
            <a:r>
              <a:rPr lang="nl-NL" sz="1400" dirty="0" smtClean="0">
                <a:solidFill>
                  <a:srgbClr val="FF0000"/>
                </a:solidFill>
              </a:rPr>
              <a:t>C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TCT-GTCTCATTCTT </a:t>
            </a:r>
            <a:r>
              <a:rPr lang="nl-NL" sz="1400" dirty="0" smtClean="0"/>
              <a:t>CACTGGGCC</a:t>
            </a:r>
            <a:endParaRPr lang="nl-NL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971800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/>
              <a:t>All </a:t>
            </a:r>
            <a:r>
              <a:rPr lang="nl-NL" sz="1400" b="1" dirty="0" err="1" smtClean="0"/>
              <a:t>four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mutated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positions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CTTGTTTTCAGTGGTATTAG-AT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TT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TTTCCA</a:t>
            </a:r>
            <a:r>
              <a:rPr lang="nl-NL" sz="1400" b="1" dirty="0" smtClean="0">
                <a:solidFill>
                  <a:srgbClr val="FF0000"/>
                </a:solidFill>
              </a:rPr>
              <a:t>A</a:t>
            </a:r>
            <a:r>
              <a:rPr lang="nl-NL" sz="1400" dirty="0" smtClean="0"/>
              <a:t>AT</a:t>
            </a:r>
            <a:r>
              <a:rPr lang="nl-NL" sz="1400" b="1" dirty="0" smtClean="0">
                <a:solidFill>
                  <a:schemeClr val="tx2"/>
                </a:solidFill>
              </a:rPr>
              <a:t>A</a:t>
            </a:r>
            <a:r>
              <a:rPr lang="nl-NL" sz="1400" dirty="0" smtClean="0"/>
              <a:t>TCT-GTCTCATTCTT CACTGGGCC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3886200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/>
              <a:t>One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found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mutated</a:t>
            </a:r>
            <a:r>
              <a:rPr lang="nl-NL" sz="1400" b="1" dirty="0" smtClean="0"/>
              <a:t> </a:t>
            </a:r>
            <a:r>
              <a:rPr lang="nl-NL" sz="1400" b="1" dirty="0" err="1" smtClean="0"/>
              <a:t>postion</a:t>
            </a:r>
            <a:r>
              <a:rPr lang="nl-NL" sz="1400" b="1" dirty="0" smtClean="0"/>
              <a:t>:</a:t>
            </a:r>
          </a:p>
          <a:p>
            <a:endParaRPr lang="nl-NL" sz="1400" dirty="0" smtClean="0"/>
          </a:p>
          <a:p>
            <a:r>
              <a:rPr lang="nl-NL" sz="1400" dirty="0" smtClean="0"/>
              <a:t>CTTGTTTTCAGTGGTATTAG-AT</a:t>
            </a:r>
            <a:r>
              <a:rPr lang="nl-NL" sz="1400" dirty="0" smtClean="0">
                <a:solidFill>
                  <a:schemeClr val="tx2"/>
                </a:solidFill>
              </a:rPr>
              <a:t>C</a:t>
            </a:r>
            <a:r>
              <a:rPr lang="nl-NL" sz="1400" dirty="0" smtClean="0"/>
              <a:t>TT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TTTCCA</a:t>
            </a:r>
            <a:r>
              <a:rPr lang="nl-NL" sz="1400" dirty="0" smtClean="0">
                <a:solidFill>
                  <a:srgbClr val="FF0000"/>
                </a:solidFill>
              </a:rPr>
              <a:t>C</a:t>
            </a:r>
            <a:r>
              <a:rPr lang="nl-NL" sz="1400" dirty="0" smtClean="0"/>
              <a:t>AT</a:t>
            </a:r>
            <a:r>
              <a:rPr lang="nl-NL" sz="1400" dirty="0" smtClean="0">
                <a:solidFill>
                  <a:schemeClr val="tx2"/>
                </a:solidFill>
              </a:rPr>
              <a:t>G</a:t>
            </a:r>
            <a:r>
              <a:rPr lang="nl-NL" sz="1400" dirty="0" smtClean="0"/>
              <a:t>TCT-GTCTCATTCTT </a:t>
            </a:r>
            <a:r>
              <a:rPr lang="nl-NL" sz="1400" dirty="0" smtClean="0"/>
              <a:t>CACTGGGCC</a:t>
            </a:r>
            <a:endParaRPr lang="nl-NL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66800" y="52578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 smtClean="0"/>
              <a:t>Blue and red are the important </a:t>
            </a:r>
            <a:r>
              <a:rPr lang="nl-NL" dirty="0" err="1" smtClean="0"/>
              <a:t>positions</a:t>
            </a:r>
            <a:r>
              <a:rPr lang="nl-NL" dirty="0" smtClean="0"/>
              <a:t>. Red is </a:t>
            </a:r>
            <a:r>
              <a:rPr lang="nl-NL" dirty="0" err="1" smtClean="0"/>
              <a:t>also</a:t>
            </a:r>
            <a:r>
              <a:rPr lang="nl-NL" dirty="0" smtClean="0"/>
              <a:t> the </a:t>
            </a:r>
            <a:r>
              <a:rPr lang="nl-NL" dirty="0" err="1" smtClean="0"/>
              <a:t>position</a:t>
            </a:r>
            <a:r>
              <a:rPr lang="nl-NL" dirty="0" smtClean="0"/>
              <a:t> of the SNP.</a:t>
            </a:r>
          </a:p>
          <a:p>
            <a:pPr marL="342900" indent="-342900">
              <a:buAutoNum type="arabicPeriod"/>
            </a:pPr>
            <a:r>
              <a:rPr lang="nl-NL" dirty="0" smtClean="0"/>
              <a:t>20nts have been </a:t>
            </a:r>
            <a:r>
              <a:rPr lang="nl-NL" dirty="0" err="1" smtClean="0"/>
              <a:t>added</a:t>
            </a:r>
            <a:r>
              <a:rPr lang="nl-NL" dirty="0" smtClean="0"/>
              <a:t> to </a:t>
            </a:r>
            <a:r>
              <a:rPr lang="nl-NL" dirty="0" err="1" smtClean="0"/>
              <a:t>both</a:t>
            </a:r>
            <a:r>
              <a:rPr lang="nl-NL" dirty="0" smtClean="0"/>
              <a:t> upstream and downstream of the 19 </a:t>
            </a:r>
            <a:r>
              <a:rPr lang="nl-NL" dirty="0" err="1" smtClean="0"/>
              <a:t>nts</a:t>
            </a:r>
            <a:r>
              <a:rPr lang="nl-NL" dirty="0" smtClean="0"/>
              <a:t> </a:t>
            </a:r>
            <a:r>
              <a:rPr lang="nl-NL" dirty="0" smtClean="0"/>
              <a:t>(</a:t>
            </a:r>
            <a:r>
              <a:rPr lang="nl-NL" dirty="0" err="1" smtClean="0"/>
              <a:t>demarcated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a “-”)</a:t>
            </a:r>
            <a:endParaRPr lang="nl-N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241</Words>
  <Application>Microsoft Office PowerPoint</Application>
  <PresentationFormat>On-screen Show (4:3)</PresentationFormat>
  <Paragraphs>54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MACS_peak_20378 </vt:lpstr>
      <vt:lpstr>Slide 2</vt:lpstr>
      <vt:lpstr>Slide 3</vt:lpstr>
      <vt:lpstr>Slide 4</vt:lpstr>
      <vt:lpstr>MACS_peak_39825</vt:lpstr>
      <vt:lpstr>Not present in the new Chip-Seq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MACS_peak_20378 </dc:title>
  <dc:creator>Kriti</dc:creator>
  <cp:lastModifiedBy>OCB</cp:lastModifiedBy>
  <cp:revision>26</cp:revision>
  <dcterms:created xsi:type="dcterms:W3CDTF">2006-08-16T00:00:00Z</dcterms:created>
  <dcterms:modified xsi:type="dcterms:W3CDTF">2014-07-15T15:45:40Z</dcterms:modified>
</cp:coreProperties>
</file>