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71" r:id="rId16"/>
    <p:sldId id="272" r:id="rId17"/>
    <p:sldId id="278" r:id="rId18"/>
    <p:sldId id="273" r:id="rId19"/>
    <p:sldId id="274" r:id="rId20"/>
    <p:sldId id="275" r:id="rId21"/>
    <p:sldId id="276" r:id="rId22"/>
    <p:sldId id="277" r:id="rId23"/>
    <p:sldId id="25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514600"/>
            <a:ext cx="7924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Last week…</a:t>
            </a:r>
          </a:p>
          <a:p>
            <a:endParaRPr lang="nl-NL" sz="2400" dirty="0" smtClean="0"/>
          </a:p>
          <a:p>
            <a:r>
              <a:rPr lang="nl-NL" dirty="0" smtClean="0"/>
              <a:t>0 – </a:t>
            </a:r>
            <a:r>
              <a:rPr lang="nl-NL" dirty="0" err="1" smtClean="0"/>
              <a:t>Presentation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Skype-call</a:t>
            </a:r>
            <a:r>
              <a:rPr lang="nl-NL" dirty="0" smtClean="0"/>
              <a:t> to update Prof. </a:t>
            </a:r>
            <a:r>
              <a:rPr lang="nl-NL" dirty="0" err="1" smtClean="0"/>
              <a:t>Rubini</a:t>
            </a:r>
            <a:endParaRPr lang="nl-NL" dirty="0" smtClean="0"/>
          </a:p>
          <a:p>
            <a:pPr marL="288925" indent="-288925"/>
            <a:endParaRPr lang="nl-NL" sz="1200" dirty="0" smtClean="0"/>
          </a:p>
          <a:p>
            <a:pPr marL="288925" indent="-288925"/>
            <a:endParaRPr lang="nl-NL" dirty="0" smtClean="0"/>
          </a:p>
          <a:p>
            <a:pPr marL="288925" indent="-288925"/>
            <a:r>
              <a:rPr lang="nl-NL" dirty="0" smtClean="0"/>
              <a:t>1 – </a:t>
            </a:r>
            <a:r>
              <a:rPr lang="nl-NL" dirty="0" err="1" smtClean="0"/>
              <a:t>Cross-checking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the </a:t>
            </a:r>
            <a:r>
              <a:rPr lang="nl-NL" dirty="0" err="1" smtClean="0"/>
              <a:t>genes</a:t>
            </a:r>
            <a:r>
              <a:rPr lang="nl-NL" dirty="0" smtClean="0"/>
              <a:t> </a:t>
            </a:r>
            <a:r>
              <a:rPr lang="nl-NL" dirty="0" err="1" smtClean="0"/>
              <a:t>contained</a:t>
            </a:r>
            <a:r>
              <a:rPr lang="nl-NL" dirty="0" smtClean="0"/>
              <a:t> in the overlapping </a:t>
            </a:r>
            <a:r>
              <a:rPr lang="nl-NL" dirty="0" err="1" smtClean="0"/>
              <a:t>regions</a:t>
            </a:r>
            <a:r>
              <a:rPr lang="nl-NL" dirty="0" smtClean="0"/>
              <a:t> (</a:t>
            </a:r>
            <a:r>
              <a:rPr lang="nl-NL" dirty="0" err="1" smtClean="0"/>
              <a:t>identified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Decipher</a:t>
            </a:r>
            <a:r>
              <a:rPr lang="nl-NL" dirty="0" smtClean="0"/>
              <a:t> </a:t>
            </a:r>
            <a:r>
              <a:rPr lang="nl-NL" dirty="0" err="1" smtClean="0"/>
              <a:t>patients</a:t>
            </a:r>
            <a:r>
              <a:rPr lang="nl-NL" dirty="0" smtClean="0"/>
              <a:t>) and the </a:t>
            </a:r>
            <a:r>
              <a:rPr lang="nl-NL" dirty="0" err="1" smtClean="0"/>
              <a:t>genes</a:t>
            </a:r>
            <a:r>
              <a:rPr lang="nl-NL" dirty="0" smtClean="0"/>
              <a:t> </a:t>
            </a:r>
            <a:r>
              <a:rPr lang="nl-NL" dirty="0" err="1" smtClean="0"/>
              <a:t>identified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exome-seq</a:t>
            </a:r>
            <a:r>
              <a:rPr lang="nl-NL" dirty="0" smtClean="0"/>
              <a:t>.</a:t>
            </a:r>
          </a:p>
          <a:p>
            <a:pPr marL="288925" indent="-288925"/>
            <a:endParaRPr lang="nl-NL" sz="1200" dirty="0" smtClean="0"/>
          </a:p>
          <a:p>
            <a:pPr marL="288925" indent="-288925"/>
            <a:endParaRPr lang="nl-NL" dirty="0" smtClean="0"/>
          </a:p>
          <a:p>
            <a:pPr marL="288925" indent="-288925"/>
            <a:r>
              <a:rPr lang="nl-NL" dirty="0" smtClean="0"/>
              <a:t>2 </a:t>
            </a:r>
            <a:r>
              <a:rPr lang="nl-NL" dirty="0"/>
              <a:t>– Cross-checking between GWAS data and the overlapping regions (identified using Decipher patients). </a:t>
            </a:r>
          </a:p>
          <a:p>
            <a:pPr marL="288925" indent="-288925"/>
            <a:endParaRPr lang="nl-NL" sz="1200" dirty="0"/>
          </a:p>
          <a:p>
            <a:pPr marL="288925" indent="-288925"/>
            <a:endParaRPr lang="nl-NL" dirty="0" smtClean="0"/>
          </a:p>
          <a:p>
            <a:pPr marL="288925" indent="-288925"/>
            <a:r>
              <a:rPr lang="nl-NL" dirty="0"/>
              <a:t>3</a:t>
            </a:r>
            <a:r>
              <a:rPr lang="nl-NL" dirty="0" smtClean="0"/>
              <a:t> – Detail collection of interesting genes contained in overlapping </a:t>
            </a:r>
            <a:r>
              <a:rPr lang="nl-NL" dirty="0" err="1" smtClean="0"/>
              <a:t>regions</a:t>
            </a:r>
            <a:r>
              <a:rPr lang="nl-NL" dirty="0" smtClean="0"/>
              <a:t> (DELETIONS) 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500" y="171384"/>
            <a:ext cx="2667000" cy="55523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3400" y="11430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Tuesday </a:t>
            </a:r>
            <a:r>
              <a:rPr lang="it-IT" sz="2400" b="1" i="1" dirty="0" smtClean="0"/>
              <a:t>Meeting at Dentistry Dept.</a:t>
            </a:r>
          </a:p>
          <a:p>
            <a:pPr algn="ctr"/>
            <a:endParaRPr lang="it-IT" sz="1200" b="1" i="1" dirty="0" smtClean="0"/>
          </a:p>
          <a:p>
            <a:pPr algn="ctr"/>
            <a:r>
              <a:rPr lang="it-IT" sz="2000" b="1" i="1" dirty="0" err="1" smtClean="0"/>
              <a:t>July</a:t>
            </a:r>
            <a:r>
              <a:rPr lang="it-IT" b="1" i="1" dirty="0" smtClean="0"/>
              <a:t> 7</a:t>
            </a:r>
            <a:r>
              <a:rPr lang="it-IT" b="1" i="1" baseline="30000" dirty="0" smtClean="0"/>
              <a:t>th</a:t>
            </a:r>
            <a:r>
              <a:rPr lang="it-IT" b="1" i="1" dirty="0" smtClean="0"/>
              <a:t>, 2014</a:t>
            </a:r>
            <a:endParaRPr lang="it-IT" b="1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7125" y="1981200"/>
            <a:ext cx="166687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1000" y="7503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Chr</a:t>
            </a:r>
            <a:r>
              <a:rPr lang="it-IT" dirty="0" smtClean="0">
                <a:solidFill>
                  <a:prstClr val="black"/>
                </a:solidFill>
              </a:rPr>
              <a:t> 2p (rs7590266)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5" name="Picture 4" descr="2p (rs759026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8885"/>
            <a:ext cx="9144000" cy="328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7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1000" y="7503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Chr</a:t>
            </a:r>
            <a:r>
              <a:rPr lang="it-IT" dirty="0" smtClean="0">
                <a:solidFill>
                  <a:prstClr val="black"/>
                </a:solidFill>
              </a:rPr>
              <a:t> 3p (rs7632427)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5" name="Picture 4" descr="3p (rs763242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88151"/>
            <a:ext cx="9144000" cy="348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87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81000" y="8498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Chr</a:t>
            </a:r>
            <a:r>
              <a:rPr lang="it-IT" dirty="0" smtClean="0">
                <a:solidFill>
                  <a:prstClr val="black"/>
                </a:solidFill>
              </a:rPr>
              <a:t> 8q (</a:t>
            </a:r>
            <a:r>
              <a:rPr lang="it-IT" b="1" dirty="0">
                <a:solidFill>
                  <a:srgbClr val="F79646">
                    <a:lumMod val="75000"/>
                  </a:srgbClr>
                </a:solidFill>
              </a:rPr>
              <a:t>rs12543318</a:t>
            </a:r>
            <a:r>
              <a:rPr lang="it-IT" dirty="0" smtClean="0">
                <a:solidFill>
                  <a:prstClr val="black"/>
                </a:solidFill>
              </a:rPr>
              <a:t>, rs987525)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5" name="Picture 4" descr="8q (rs12543318,rs98752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94114"/>
            <a:ext cx="9144000" cy="3069771"/>
          </a:xfrm>
          <a:prstGeom prst="rect">
            <a:avLst/>
          </a:prstGeom>
        </p:spPr>
      </p:pic>
      <p:sp>
        <p:nvSpPr>
          <p:cNvPr id="7" name="Ovale 7"/>
          <p:cNvSpPr/>
          <p:nvPr/>
        </p:nvSpPr>
        <p:spPr>
          <a:xfrm>
            <a:off x="3657600" y="2971800"/>
            <a:ext cx="1066800" cy="1981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27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1000" y="7503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Chr</a:t>
            </a:r>
            <a:r>
              <a:rPr lang="it-IT" dirty="0" smtClean="0">
                <a:solidFill>
                  <a:prstClr val="black"/>
                </a:solidFill>
              </a:rPr>
              <a:t> 8q - ZOOM ON </a:t>
            </a:r>
            <a:r>
              <a:rPr lang="it-IT" b="1" dirty="0" smtClean="0">
                <a:solidFill>
                  <a:srgbClr val="F79646">
                    <a:lumMod val="75000"/>
                  </a:srgbClr>
                </a:solidFill>
              </a:rPr>
              <a:t>rs12543318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5" name="Picture 4" descr="8q ZOOM ON rs125433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65514"/>
            <a:ext cx="9144000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7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1000" y="7503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Chr</a:t>
            </a:r>
            <a:r>
              <a:rPr lang="it-IT" dirty="0" smtClean="0">
                <a:solidFill>
                  <a:prstClr val="black"/>
                </a:solidFill>
              </a:rPr>
              <a:t> 10q (rs7078160)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5" name="Picture 4" descr="10q (rs7078160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2577"/>
            <a:ext cx="9144000" cy="30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7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1000" y="7503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Chr</a:t>
            </a:r>
            <a:r>
              <a:rPr lang="it-IT" dirty="0" smtClean="0">
                <a:solidFill>
                  <a:prstClr val="black"/>
                </a:solidFill>
              </a:rPr>
              <a:t> 13q (rs8001641)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5" name="Picture 4" descr="13q (rs800164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457"/>
            <a:ext cx="9144000" cy="28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7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1000" y="5450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Chr</a:t>
            </a:r>
            <a:r>
              <a:rPr lang="it-IT" dirty="0" smtClean="0">
                <a:solidFill>
                  <a:prstClr val="black"/>
                </a:solidFill>
              </a:rPr>
              <a:t> 15q (rs1873147)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5" name="Picture 4" descr="15q (rs187314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45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47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3"/>
          <p:cNvSpPr txBox="1"/>
          <p:nvPr/>
        </p:nvSpPr>
        <p:spPr>
          <a:xfrm>
            <a:off x="381000" y="7503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Chr</a:t>
            </a:r>
            <a:r>
              <a:rPr lang="it-IT" dirty="0" smtClean="0">
                <a:solidFill>
                  <a:prstClr val="black"/>
                </a:solidFill>
              </a:rPr>
              <a:t> 17q (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rs227731</a:t>
            </a:r>
            <a:r>
              <a:rPr lang="it-IT" dirty="0" smtClean="0">
                <a:solidFill>
                  <a:prstClr val="black"/>
                </a:solidFill>
              </a:rPr>
              <a:t>)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6" name="Picture 5" descr="17q (rs22773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61885"/>
            <a:ext cx="9144000" cy="3534229"/>
          </a:xfrm>
          <a:prstGeom prst="rect">
            <a:avLst/>
          </a:prstGeom>
        </p:spPr>
      </p:pic>
      <p:sp>
        <p:nvSpPr>
          <p:cNvPr id="8" name="Ovale 6"/>
          <p:cNvSpPr/>
          <p:nvPr/>
        </p:nvSpPr>
        <p:spPr>
          <a:xfrm>
            <a:off x="5029200" y="2743200"/>
            <a:ext cx="533400" cy="2133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4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3"/>
          <p:cNvSpPr txBox="1"/>
          <p:nvPr/>
        </p:nvSpPr>
        <p:spPr>
          <a:xfrm>
            <a:off x="381000" y="7503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Chr 17q - ZOOM ON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rs227731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7" name="Picture 6" descr="17q ZOOM ON rs2277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17775"/>
            <a:ext cx="9144000" cy="22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47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1000" y="489466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Chr</a:t>
            </a:r>
            <a:r>
              <a:rPr lang="it-IT" dirty="0" smtClean="0">
                <a:solidFill>
                  <a:prstClr val="black"/>
                </a:solidFill>
              </a:rPr>
              <a:t> 20q (</a:t>
            </a:r>
            <a:r>
              <a:rPr lang="it-IT" b="1" dirty="0" smtClean="0">
                <a:solidFill>
                  <a:srgbClr val="F79646">
                    <a:lumMod val="75000"/>
                  </a:srgbClr>
                </a:solidFill>
              </a:rPr>
              <a:t>rs13041247</a:t>
            </a:r>
            <a:r>
              <a:rPr lang="it-IT" dirty="0" smtClean="0">
                <a:solidFill>
                  <a:prstClr val="black"/>
                </a:solidFill>
              </a:rPr>
              <a:t>)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5" name="Picture 4" descr="20q (rs1304124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9428"/>
            <a:ext cx="9144000" cy="2939143"/>
          </a:xfrm>
          <a:prstGeom prst="rect">
            <a:avLst/>
          </a:prstGeom>
        </p:spPr>
      </p:pic>
      <p:sp>
        <p:nvSpPr>
          <p:cNvPr id="6" name="Ovale 6"/>
          <p:cNvSpPr/>
          <p:nvPr/>
        </p:nvSpPr>
        <p:spPr>
          <a:xfrm>
            <a:off x="3276600" y="2971800"/>
            <a:ext cx="685800" cy="190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4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nl-NL" sz="2000" b="1" dirty="0" smtClean="0"/>
              <a:t>(1) </a:t>
            </a:r>
            <a:r>
              <a:rPr lang="nl-NL" sz="2000" b="1" dirty="0" err="1" smtClean="0"/>
              <a:t>Cross-checking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between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exome-seq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genes</a:t>
            </a:r>
            <a:r>
              <a:rPr lang="nl-NL" sz="2000" b="1" dirty="0" smtClean="0"/>
              <a:t> and </a:t>
            </a:r>
            <a:r>
              <a:rPr lang="nl-NL" sz="2000" b="1" dirty="0" err="1" smtClean="0"/>
              <a:t>genes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contained</a:t>
            </a:r>
            <a:r>
              <a:rPr lang="nl-NL" sz="2000" b="1" dirty="0" smtClean="0"/>
              <a:t> in overlapping </a:t>
            </a:r>
            <a:r>
              <a:rPr lang="nl-NL" sz="2000" b="1" dirty="0" err="1" smtClean="0"/>
              <a:t>regions</a:t>
            </a:r>
            <a:endParaRPr lang="nl-NL" sz="2000" b="1" dirty="0"/>
          </a:p>
        </p:txBody>
      </p:sp>
      <p:pic>
        <p:nvPicPr>
          <p:cNvPr id="4" name="Picture 3" descr="Meeting 1.07.14.bmp"/>
          <p:cNvPicPr>
            <a:picLocks noChangeAspect="1"/>
          </p:cNvPicPr>
          <p:nvPr/>
        </p:nvPicPr>
        <p:blipFill>
          <a:blip r:embed="rId2" cstate="print"/>
          <a:srcRect t="12305"/>
          <a:stretch>
            <a:fillRect/>
          </a:stretch>
        </p:blipFill>
        <p:spPr>
          <a:xfrm>
            <a:off x="2211890" y="5057775"/>
            <a:ext cx="4874710" cy="1419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Meeting 1.07.14(2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600200"/>
            <a:ext cx="8942347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own Arrow 5"/>
          <p:cNvSpPr/>
          <p:nvPr/>
        </p:nvSpPr>
        <p:spPr>
          <a:xfrm>
            <a:off x="4191000" y="3581400"/>
            <a:ext cx="762000" cy="381000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7010400" y="129540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100" i="1" dirty="0" err="1" smtClean="0">
                <a:latin typeface="+mj-lt"/>
              </a:rPr>
              <a:t>From</a:t>
            </a:r>
            <a:r>
              <a:rPr lang="nl-NL" sz="1100" i="1" dirty="0" smtClean="0">
                <a:latin typeface="+mj-lt"/>
              </a:rPr>
              <a:t> </a:t>
            </a:r>
            <a:r>
              <a:rPr lang="nl-NL" sz="1100" i="1" dirty="0" err="1" smtClean="0">
                <a:latin typeface="+mj-lt"/>
              </a:rPr>
              <a:t>Charlotte’s</a:t>
            </a:r>
            <a:r>
              <a:rPr lang="nl-NL" sz="1100" i="1" dirty="0" smtClean="0">
                <a:latin typeface="+mj-lt"/>
              </a:rPr>
              <a:t> file</a:t>
            </a:r>
            <a:endParaRPr lang="nl-NL" sz="1100" i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038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/>
              <a:t>5 </a:t>
            </a:r>
            <a:r>
              <a:rPr lang="nl-NL" sz="1600" b="1" dirty="0" err="1" smtClean="0"/>
              <a:t>genes</a:t>
            </a:r>
            <a:r>
              <a:rPr lang="nl-NL" sz="1600" b="1" dirty="0" smtClean="0"/>
              <a:t> </a:t>
            </a:r>
            <a:r>
              <a:rPr lang="nl-NL" sz="1600" dirty="0" smtClean="0"/>
              <a:t>are present in </a:t>
            </a:r>
            <a:r>
              <a:rPr lang="nl-NL" sz="1600" dirty="0" err="1" smtClean="0"/>
              <a:t>both</a:t>
            </a:r>
            <a:r>
              <a:rPr lang="nl-NL" sz="1600" dirty="0" smtClean="0"/>
              <a:t> the </a:t>
            </a:r>
            <a:r>
              <a:rPr lang="nl-NL" sz="1600" dirty="0" err="1" smtClean="0"/>
              <a:t>lists</a:t>
            </a:r>
            <a:r>
              <a:rPr lang="nl-NL" sz="1600" dirty="0" smtClean="0"/>
              <a:t>:</a:t>
            </a:r>
          </a:p>
          <a:p>
            <a:pPr algn="ctr"/>
            <a:r>
              <a:rPr lang="nl-NL" sz="1600" dirty="0" smtClean="0"/>
              <a:t>the list of </a:t>
            </a:r>
            <a:r>
              <a:rPr lang="nl-NL" sz="1600" dirty="0" err="1" smtClean="0"/>
              <a:t>genes</a:t>
            </a:r>
            <a:r>
              <a:rPr lang="nl-NL" sz="1600" dirty="0" smtClean="0"/>
              <a:t> </a:t>
            </a:r>
            <a:r>
              <a:rPr lang="nl-NL" sz="1600" dirty="0" err="1" smtClean="0"/>
              <a:t>identified</a:t>
            </a:r>
            <a:r>
              <a:rPr lang="nl-NL" sz="1600" dirty="0" smtClean="0"/>
              <a:t> </a:t>
            </a:r>
            <a:r>
              <a:rPr lang="nl-NL" sz="1600" dirty="0" err="1" smtClean="0"/>
              <a:t>by</a:t>
            </a:r>
            <a:r>
              <a:rPr lang="nl-NL" sz="1600" dirty="0" smtClean="0"/>
              <a:t> </a:t>
            </a:r>
            <a:r>
              <a:rPr lang="nl-NL" sz="1600" dirty="0" err="1" smtClean="0"/>
              <a:t>using</a:t>
            </a:r>
            <a:r>
              <a:rPr lang="nl-NL" sz="1600" dirty="0" smtClean="0"/>
              <a:t> </a:t>
            </a:r>
            <a:r>
              <a:rPr lang="nl-NL" sz="1600" dirty="0" err="1" smtClean="0"/>
              <a:t>exome-seq</a:t>
            </a:r>
            <a:r>
              <a:rPr lang="nl-NL" sz="1600" dirty="0" smtClean="0"/>
              <a:t> AND</a:t>
            </a:r>
          </a:p>
          <a:p>
            <a:pPr algn="ctr"/>
            <a:r>
              <a:rPr lang="nl-NL" sz="1600" dirty="0" smtClean="0"/>
              <a:t>in </a:t>
            </a:r>
            <a:r>
              <a:rPr lang="nl-NL" sz="1600" dirty="0" err="1" smtClean="0"/>
              <a:t>my</a:t>
            </a:r>
            <a:r>
              <a:rPr lang="nl-NL" sz="1600" dirty="0" smtClean="0"/>
              <a:t> list of </a:t>
            </a:r>
            <a:r>
              <a:rPr lang="nl-NL" sz="1600" dirty="0" err="1" smtClean="0"/>
              <a:t>genes</a:t>
            </a:r>
            <a:r>
              <a:rPr lang="nl-NL" sz="1600" dirty="0" smtClean="0"/>
              <a:t> </a:t>
            </a:r>
            <a:r>
              <a:rPr lang="nl-NL" sz="1600" dirty="0" err="1" smtClean="0"/>
              <a:t>contained</a:t>
            </a:r>
            <a:r>
              <a:rPr lang="nl-NL" sz="1600" dirty="0" smtClean="0"/>
              <a:t> in the overlapping </a:t>
            </a:r>
            <a:r>
              <a:rPr lang="nl-NL" sz="1600" dirty="0" err="1" smtClean="0"/>
              <a:t>regions</a:t>
            </a:r>
            <a:r>
              <a:rPr lang="nl-NL" sz="1600" dirty="0" smtClean="0"/>
              <a:t>.</a:t>
            </a:r>
            <a:endParaRPr lang="nl-N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1000" y="7503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Chr</a:t>
            </a:r>
            <a:r>
              <a:rPr lang="it-IT" dirty="0" smtClean="0">
                <a:solidFill>
                  <a:prstClr val="black"/>
                </a:solidFill>
              </a:rPr>
              <a:t> 20q - ZOOM ON </a:t>
            </a:r>
            <a:r>
              <a:rPr lang="it-IT" b="1" dirty="0" smtClean="0">
                <a:solidFill>
                  <a:srgbClr val="F79646">
                    <a:lumMod val="75000"/>
                  </a:srgbClr>
                </a:solidFill>
              </a:rPr>
              <a:t>rs13041247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5" name="Picture 4" descr="20q ZOOM ON rs130412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3885"/>
            <a:ext cx="9144000" cy="20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6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792162"/>
          </a:xfrm>
        </p:spPr>
        <p:txBody>
          <a:bodyPr>
            <a:normAutofit/>
          </a:bodyPr>
          <a:lstStyle/>
          <a:p>
            <a:r>
              <a:rPr lang="nl-NL" sz="2000" b="1" dirty="0" smtClean="0"/>
              <a:t>(3) Detail </a:t>
            </a:r>
            <a:r>
              <a:rPr lang="nl-NL" sz="2000" b="1" dirty="0" err="1" smtClean="0"/>
              <a:t>collection</a:t>
            </a:r>
            <a:r>
              <a:rPr lang="nl-NL" sz="2000" b="1" dirty="0" smtClean="0"/>
              <a:t> of </a:t>
            </a:r>
            <a:r>
              <a:rPr lang="nl-NL" sz="2000" b="1" dirty="0" err="1" smtClean="0"/>
              <a:t>interesting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genes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contained</a:t>
            </a:r>
            <a:r>
              <a:rPr lang="nl-NL" sz="2000" b="1" dirty="0" smtClean="0"/>
              <a:t> in </a:t>
            </a:r>
            <a:r>
              <a:rPr lang="nl-NL" sz="2000" b="1" dirty="0" err="1" smtClean="0"/>
              <a:t>my</a:t>
            </a:r>
            <a:r>
              <a:rPr lang="nl-NL" sz="2000" b="1" dirty="0" smtClean="0"/>
              <a:t> overlapping </a:t>
            </a:r>
            <a:r>
              <a:rPr lang="nl-NL" sz="2000" b="1" dirty="0" err="1" smtClean="0"/>
              <a:t>regions</a:t>
            </a:r>
            <a:r>
              <a:rPr lang="nl-NL" sz="2000" b="1" dirty="0" smtClean="0"/>
              <a:t> (DELETIONS)</a:t>
            </a:r>
            <a:endParaRPr lang="nl-NL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524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decided to go through the gene lists of overlapping regions in order to find the presence of genes whose functions could be related with cleft development.</a:t>
            </a:r>
          </a:p>
          <a:p>
            <a:endParaRPr lang="en-US" sz="1600" dirty="0" smtClean="0"/>
          </a:p>
          <a:p>
            <a:r>
              <a:rPr lang="en-US" sz="1600" dirty="0" smtClean="0"/>
              <a:t>The genes were chosen according to these conditions: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firstly, we considered the overlapping regions with </a:t>
            </a:r>
            <a:r>
              <a:rPr lang="en-US" sz="1600" b="1" dirty="0" smtClean="0"/>
              <a:t>the higher num. of overlaps (7, 6, 5, 4 or 3) </a:t>
            </a:r>
            <a:r>
              <a:rPr lang="en-US" sz="1600" dirty="0" smtClean="0"/>
              <a:t>and which contained</a:t>
            </a:r>
            <a:r>
              <a:rPr lang="en-US" sz="1600" b="1" dirty="0" smtClean="0"/>
              <a:t> from 1 (min) to 5 (max) genes</a:t>
            </a:r>
            <a:r>
              <a:rPr lang="en-US" sz="1600" dirty="0" smtClean="0"/>
              <a:t>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(We decided to exclude, at least for now, the regions which contain more than 5 genes!)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AND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secondly, we considered the overlapping  with a </a:t>
            </a:r>
            <a:r>
              <a:rPr lang="en-US" sz="1600" b="1" dirty="0" smtClean="0"/>
              <a:t>low num. of overlaps (2)</a:t>
            </a:r>
            <a:r>
              <a:rPr lang="en-US" sz="1600" dirty="0" smtClean="0"/>
              <a:t> and which contained </a:t>
            </a:r>
            <a:r>
              <a:rPr lang="en-US" sz="1600" b="1" dirty="0" smtClean="0"/>
              <a:t>from 1 (min) to 2 (max) genes</a:t>
            </a:r>
            <a:r>
              <a:rPr lang="en-US" sz="1600" dirty="0" smtClean="0"/>
              <a:t>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(We decided to exclude, at least for now, the regions with two overlaps which contain more than 3 genes!)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792162"/>
          </a:xfrm>
        </p:spPr>
        <p:txBody>
          <a:bodyPr>
            <a:normAutofit/>
          </a:bodyPr>
          <a:lstStyle/>
          <a:p>
            <a:r>
              <a:rPr lang="nl-NL" sz="2000" b="1" dirty="0" smtClean="0"/>
              <a:t>Detail </a:t>
            </a:r>
            <a:r>
              <a:rPr lang="nl-NL" sz="2000" b="1" dirty="0" err="1" smtClean="0"/>
              <a:t>collection</a:t>
            </a:r>
            <a:r>
              <a:rPr lang="nl-NL" sz="2000" b="1" dirty="0" smtClean="0"/>
              <a:t> of </a:t>
            </a:r>
            <a:r>
              <a:rPr lang="nl-NL" sz="2000" b="1" dirty="0" err="1" smtClean="0"/>
              <a:t>interesting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genes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contained</a:t>
            </a:r>
            <a:r>
              <a:rPr lang="nl-NL" sz="2000" b="1" dirty="0" smtClean="0"/>
              <a:t> in </a:t>
            </a:r>
            <a:r>
              <a:rPr lang="nl-NL" sz="2000" b="1" dirty="0" err="1" smtClean="0"/>
              <a:t>my</a:t>
            </a:r>
            <a:r>
              <a:rPr lang="nl-NL" sz="2000" b="1" dirty="0" smtClean="0"/>
              <a:t> overlapping </a:t>
            </a:r>
            <a:r>
              <a:rPr lang="nl-NL" sz="2000" b="1" dirty="0" err="1" smtClean="0"/>
              <a:t>regions</a:t>
            </a:r>
            <a:r>
              <a:rPr lang="nl-NL" sz="2000" b="1" dirty="0" smtClean="0"/>
              <a:t> (DELETIONS)</a:t>
            </a:r>
            <a:endParaRPr lang="nl-NL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371600"/>
            <a:ext cx="8458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total, I checked 82 genes contained in overlapping DELETIONS. The most interesting ones are:</a:t>
            </a:r>
          </a:p>
          <a:p>
            <a:endParaRPr lang="en-US" sz="1600" dirty="0" smtClean="0"/>
          </a:p>
          <a:p>
            <a:r>
              <a:rPr lang="en-US" sz="1600" b="1" dirty="0" smtClean="0"/>
              <a:t>SATB2</a:t>
            </a:r>
            <a:r>
              <a:rPr lang="en-US" sz="1600" dirty="0" smtClean="0"/>
              <a:t> </a:t>
            </a:r>
            <a:r>
              <a:rPr lang="en-US" sz="1400" dirty="0" smtClean="0"/>
              <a:t>(already known cleft-related gene)</a:t>
            </a:r>
            <a:endParaRPr lang="en-US" sz="1600" dirty="0" smtClean="0"/>
          </a:p>
          <a:p>
            <a:r>
              <a:rPr lang="en-US" sz="1600" b="1" dirty="0" smtClean="0"/>
              <a:t>MEIS2</a:t>
            </a:r>
            <a:r>
              <a:rPr lang="en-US" sz="1600" dirty="0" smtClean="0"/>
              <a:t> </a:t>
            </a:r>
            <a:r>
              <a:rPr lang="en-US" sz="1400" dirty="0" smtClean="0"/>
              <a:t>(encodes for a </a:t>
            </a:r>
            <a:r>
              <a:rPr lang="en-US" sz="1400" dirty="0" err="1" smtClean="0"/>
              <a:t>homeobox</a:t>
            </a:r>
            <a:r>
              <a:rPr lang="en-US" sz="1400" dirty="0" smtClean="0"/>
              <a:t> protein </a:t>
            </a:r>
            <a:r>
              <a:rPr lang="en-US" sz="1400" dirty="0" smtClean="0">
                <a:sym typeface="Wingdings" pitchFamily="2" charset="2"/>
              </a:rPr>
              <a:t> related to development)</a:t>
            </a:r>
          </a:p>
          <a:p>
            <a:r>
              <a:rPr lang="nl-NL" sz="1600" b="1" dirty="0" smtClean="0">
                <a:latin typeface="Calibri" pitchFamily="34" charset="0"/>
              </a:rPr>
              <a:t>TSHZ1</a:t>
            </a:r>
            <a:r>
              <a:rPr lang="nl-NL" sz="1600" dirty="0" smtClean="0">
                <a:latin typeface="Calibri" pitchFamily="34" charset="0"/>
              </a:rPr>
              <a:t> </a:t>
            </a:r>
            <a:r>
              <a:rPr lang="nl-NL" sz="1400" dirty="0" smtClean="0"/>
              <a:t>(</a:t>
            </a:r>
            <a:r>
              <a:rPr lang="nl-NL" sz="1400" dirty="0" err="1" smtClean="0"/>
              <a:t>encodes</a:t>
            </a:r>
            <a:r>
              <a:rPr lang="nl-NL" sz="1400" dirty="0" smtClean="0"/>
              <a:t> </a:t>
            </a:r>
            <a:r>
              <a:rPr lang="nl-NL" sz="1400" dirty="0" err="1" smtClean="0"/>
              <a:t>for</a:t>
            </a:r>
            <a:r>
              <a:rPr lang="nl-NL" sz="1400" dirty="0" smtClean="0"/>
              <a:t> a </a:t>
            </a:r>
            <a:r>
              <a:rPr lang="nl-NL" sz="1400" dirty="0" err="1" smtClean="0"/>
              <a:t>protein</a:t>
            </a:r>
            <a:r>
              <a:rPr lang="nl-NL" sz="1400" dirty="0" smtClean="0"/>
              <a:t> </a:t>
            </a:r>
            <a:r>
              <a:rPr lang="nl-NL" sz="1400" dirty="0" err="1" smtClean="0"/>
              <a:t>involved</a:t>
            </a:r>
            <a:r>
              <a:rPr lang="nl-NL" sz="1400" dirty="0" smtClean="0"/>
              <a:t> in </a:t>
            </a:r>
            <a:r>
              <a:rPr lang="en-US" sz="1400" dirty="0" smtClean="0"/>
              <a:t>transcriptional regulation of developmental processes)</a:t>
            </a:r>
          </a:p>
          <a:p>
            <a:pPr marL="741363" indent="-741363"/>
            <a:r>
              <a:rPr lang="nl-NL" sz="1600" b="1" dirty="0" smtClean="0">
                <a:solidFill>
                  <a:srgbClr val="FF0000"/>
                </a:solidFill>
                <a:latin typeface="Calibri" pitchFamily="34" charset="0"/>
              </a:rPr>
              <a:t>PARD6G</a:t>
            </a:r>
            <a:r>
              <a:rPr lang="nl-NL" sz="1600" b="1" dirty="0" smtClean="0">
                <a:latin typeface="Calibri" pitchFamily="34" charset="0"/>
              </a:rPr>
              <a:t> </a:t>
            </a:r>
            <a:r>
              <a:rPr lang="nl-NL" sz="1400" dirty="0" smtClean="0"/>
              <a:t>(</a:t>
            </a:r>
            <a:r>
              <a:rPr lang="nl-NL" sz="1400" dirty="0" err="1" smtClean="0"/>
              <a:t>encodes</a:t>
            </a:r>
            <a:r>
              <a:rPr lang="nl-NL" sz="1400" dirty="0" smtClean="0"/>
              <a:t> </a:t>
            </a:r>
            <a:r>
              <a:rPr lang="nl-NL" sz="1400" dirty="0" err="1" smtClean="0"/>
              <a:t>for</a:t>
            </a:r>
            <a:r>
              <a:rPr lang="nl-NL" sz="1400" dirty="0" smtClean="0"/>
              <a:t> a </a:t>
            </a:r>
            <a:r>
              <a:rPr lang="nl-NL" sz="1400" dirty="0" err="1" smtClean="0"/>
              <a:t>proteina</a:t>
            </a:r>
            <a:r>
              <a:rPr lang="nl-NL" sz="1400" dirty="0" smtClean="0"/>
              <a:t> </a:t>
            </a:r>
            <a:r>
              <a:rPr lang="nl-NL" sz="1400" dirty="0" err="1" smtClean="0"/>
              <a:t>involved</a:t>
            </a:r>
            <a:r>
              <a:rPr lang="nl-NL" sz="1400" dirty="0" smtClean="0"/>
              <a:t> in a</a:t>
            </a:r>
            <a:r>
              <a:rPr lang="en-US" sz="1400" dirty="0" err="1" smtClean="0"/>
              <a:t>dapter</a:t>
            </a:r>
            <a:r>
              <a:rPr lang="en-US" sz="1400" dirty="0" smtClean="0"/>
              <a:t> protein involved in asymmetrical cell division and cell polarization processes </a:t>
            </a:r>
            <a:r>
              <a:rPr lang="en-US" sz="1400" dirty="0" smtClean="0">
                <a:sym typeface="Wingdings" pitchFamily="2" charset="2"/>
              </a:rPr>
              <a:t> involved in </a:t>
            </a:r>
            <a:r>
              <a:rPr lang="en-US" sz="1400" dirty="0" smtClean="0"/>
              <a:t>formation of epithelial tight junctions)</a:t>
            </a:r>
          </a:p>
          <a:p>
            <a:pPr marL="741363" indent="-741363"/>
            <a:r>
              <a:rPr lang="nl-NL" sz="1600" b="1" dirty="0" smtClean="0">
                <a:latin typeface="Calibri" pitchFamily="34" charset="0"/>
              </a:rPr>
              <a:t>SPRED1</a:t>
            </a:r>
            <a:r>
              <a:rPr lang="nl-NL" sz="1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nl-NL" sz="1400" dirty="0" smtClean="0"/>
              <a:t>(</a:t>
            </a:r>
            <a:r>
              <a:rPr lang="nl-NL" sz="1400" dirty="0" err="1" smtClean="0"/>
              <a:t>encodes</a:t>
            </a:r>
            <a:r>
              <a:rPr lang="nl-NL" sz="1400" dirty="0" smtClean="0"/>
              <a:t> </a:t>
            </a:r>
            <a:r>
              <a:rPr lang="nl-NL" sz="1400" dirty="0" err="1" smtClean="0"/>
              <a:t>for</a:t>
            </a:r>
            <a:r>
              <a:rPr lang="nl-NL" sz="1400" dirty="0" smtClean="0"/>
              <a:t> a </a:t>
            </a:r>
            <a:r>
              <a:rPr lang="nl-NL" sz="1400" dirty="0" err="1" smtClean="0"/>
              <a:t>protein</a:t>
            </a:r>
            <a:r>
              <a:rPr lang="nl-NL" sz="1400" dirty="0" smtClean="0"/>
              <a:t> </a:t>
            </a:r>
            <a:r>
              <a:rPr lang="nl-NL" sz="1400" dirty="0" err="1" smtClean="0"/>
              <a:t>involved</a:t>
            </a:r>
            <a:r>
              <a:rPr lang="nl-NL" sz="1400" dirty="0" smtClean="0"/>
              <a:t> in </a:t>
            </a:r>
            <a:r>
              <a:rPr lang="en-US" sz="1400" dirty="0" smtClean="0"/>
              <a:t>stem cell factor receptor binding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</a:p>
          <a:p>
            <a:pPr marL="741363" indent="-741363"/>
            <a:r>
              <a:rPr lang="nl-NL" sz="1600" b="1" dirty="0" smtClean="0">
                <a:solidFill>
                  <a:srgbClr val="FF0000"/>
                </a:solidFill>
                <a:latin typeface="Calibri" pitchFamily="34" charset="0"/>
              </a:rPr>
              <a:t>TENM3</a:t>
            </a:r>
            <a:r>
              <a:rPr lang="nl-NL" sz="1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nl-NL" sz="1400" dirty="0" smtClean="0"/>
              <a:t>(</a:t>
            </a:r>
            <a:r>
              <a:rPr lang="nl-NL" sz="1400" dirty="0" err="1" smtClean="0"/>
              <a:t>encodes</a:t>
            </a:r>
            <a:r>
              <a:rPr lang="nl-NL" sz="1400" dirty="0" smtClean="0"/>
              <a:t> </a:t>
            </a:r>
            <a:r>
              <a:rPr lang="nl-NL" sz="1400" dirty="0" err="1" smtClean="0"/>
              <a:t>for</a:t>
            </a:r>
            <a:r>
              <a:rPr lang="nl-NL" sz="1400" dirty="0" smtClean="0"/>
              <a:t> a </a:t>
            </a:r>
            <a:r>
              <a:rPr lang="nl-NL" sz="1400" dirty="0" err="1" smtClean="0"/>
              <a:t>protein</a:t>
            </a:r>
            <a:r>
              <a:rPr lang="nl-NL" sz="1400" dirty="0" smtClean="0"/>
              <a:t> </a:t>
            </a:r>
            <a:r>
              <a:rPr lang="en-US" sz="1400" dirty="0" smtClean="0"/>
              <a:t>involved </a:t>
            </a:r>
            <a:r>
              <a:rPr lang="en-US" sz="1400" dirty="0" smtClean="0">
                <a:solidFill>
                  <a:prstClr val="black"/>
                </a:solidFill>
              </a:rPr>
              <a:t>in the differentiation of the fibroblast-like cells in the superficial layer of </a:t>
            </a:r>
            <a:r>
              <a:rPr lang="en-US" sz="1400" dirty="0" err="1" smtClean="0">
                <a:solidFill>
                  <a:prstClr val="black"/>
                </a:solidFill>
              </a:rPr>
              <a:t>mandibular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condylar</a:t>
            </a:r>
            <a:r>
              <a:rPr lang="en-US" sz="1400" dirty="0" smtClean="0">
                <a:solidFill>
                  <a:prstClr val="black"/>
                </a:solidFill>
              </a:rPr>
              <a:t> cartilage into </a:t>
            </a:r>
            <a:r>
              <a:rPr lang="en-US" sz="1400" dirty="0" err="1" smtClean="0">
                <a:solidFill>
                  <a:prstClr val="black"/>
                </a:solidFill>
              </a:rPr>
              <a:t>chondrocytes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</a:p>
          <a:p>
            <a:pPr marL="741363" indent="-741363"/>
            <a:r>
              <a:rPr lang="nl-NL" sz="1600" b="1" dirty="0" smtClean="0">
                <a:latin typeface="Calibri" pitchFamily="34" charset="0"/>
              </a:rPr>
              <a:t>FBN2 </a:t>
            </a:r>
            <a:r>
              <a:rPr lang="nl-NL" sz="1400" dirty="0" err="1" smtClean="0">
                <a:solidFill>
                  <a:prstClr val="black"/>
                </a:solidFill>
              </a:rPr>
              <a:t>(encodes</a:t>
            </a:r>
            <a:r>
              <a:rPr lang="nl-NL" sz="1400" dirty="0" smtClean="0">
                <a:solidFill>
                  <a:prstClr val="black"/>
                </a:solidFill>
              </a:rPr>
              <a:t> </a:t>
            </a:r>
            <a:r>
              <a:rPr lang="nl-NL" sz="1400" dirty="0" err="1" smtClean="0">
                <a:solidFill>
                  <a:prstClr val="black"/>
                </a:solidFill>
              </a:rPr>
              <a:t>for</a:t>
            </a:r>
            <a:r>
              <a:rPr lang="nl-NL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a component of connective tissue </a:t>
            </a:r>
            <a:r>
              <a:rPr lang="en-US" sz="1400" dirty="0" err="1" smtClean="0">
                <a:solidFill>
                  <a:prstClr val="black"/>
                </a:solidFill>
              </a:rPr>
              <a:t>microfibrils</a:t>
            </a:r>
            <a:r>
              <a:rPr lang="en-US" sz="1400" dirty="0" smtClean="0">
                <a:solidFill>
                  <a:prstClr val="black"/>
                </a:solidFill>
              </a:rPr>
              <a:t> which is involved in elastic fiber assembly)</a:t>
            </a:r>
          </a:p>
          <a:p>
            <a:pPr marL="741363" indent="-741363"/>
            <a:r>
              <a:rPr lang="en-US" sz="1600" b="1" dirty="0" smtClean="0">
                <a:latin typeface="Calibri" pitchFamily="34" charset="0"/>
              </a:rPr>
              <a:t>PARD3B</a:t>
            </a:r>
            <a:r>
              <a:rPr lang="en-US" sz="1400" dirty="0" smtClean="0">
                <a:solidFill>
                  <a:prstClr val="black"/>
                </a:solidFill>
              </a:rPr>
              <a:t> (encodes for a protein involved in asymmetrical cell division and cell polarization processes; it may play a role in the formation of epithelial tight junctions)</a:t>
            </a:r>
          </a:p>
          <a:p>
            <a:pPr marL="741363" indent="-741363"/>
            <a:r>
              <a:rPr lang="nl-NL" sz="1600" b="1" dirty="0" smtClean="0">
                <a:latin typeface="Calibri" pitchFamily="34" charset="0"/>
              </a:rPr>
              <a:t>FGF2</a:t>
            </a:r>
            <a:r>
              <a:rPr lang="nl-NL" sz="1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nl-NL" sz="1400" dirty="0" smtClean="0"/>
              <a:t>(</a:t>
            </a:r>
            <a:r>
              <a:rPr lang="en-US" sz="1400" dirty="0" smtClean="0"/>
              <a:t>limb and nervous system development,??</a:t>
            </a:r>
            <a:r>
              <a:rPr lang="nl-NL" sz="1400" dirty="0" smtClean="0"/>
              <a:t>) and </a:t>
            </a:r>
            <a:r>
              <a:rPr lang="nl-NL" sz="1600" b="1" dirty="0" smtClean="0">
                <a:latin typeface="Calibri" pitchFamily="34" charset="0"/>
              </a:rPr>
              <a:t>NUDT6</a:t>
            </a:r>
            <a:r>
              <a:rPr lang="nl-NL" sz="1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nl-NL" sz="1400" dirty="0" smtClean="0"/>
              <a:t>(</a:t>
            </a:r>
            <a:r>
              <a:rPr lang="en-US" sz="1400" dirty="0" smtClean="0"/>
              <a:t>is thought to be the FGF2 antisense gene)</a:t>
            </a:r>
          </a:p>
          <a:p>
            <a:pPr marL="741363" indent="-741363"/>
            <a:r>
              <a:rPr lang="en-US" sz="1600" b="1" dirty="0" smtClean="0">
                <a:latin typeface="Calibri" pitchFamily="34" charset="0"/>
              </a:rPr>
              <a:t>FAT4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400" dirty="0" smtClean="0"/>
              <a:t>(encodes for a protein involved in regulating planar cell polarity)</a:t>
            </a:r>
          </a:p>
          <a:p>
            <a:pPr marL="741363" indent="-741363"/>
            <a:r>
              <a:rPr lang="en-US" sz="1600" b="1" dirty="0" smtClean="0"/>
              <a:t>WHSC1</a:t>
            </a:r>
            <a:r>
              <a:rPr lang="en-US" sz="1600" dirty="0" smtClean="0"/>
              <a:t> </a:t>
            </a:r>
            <a:r>
              <a:rPr lang="en-US" sz="1400" dirty="0" smtClean="0"/>
              <a:t>(already known to be related to Wolf-</a:t>
            </a:r>
            <a:r>
              <a:rPr lang="en-US" sz="1400" dirty="0" err="1" smtClean="0"/>
              <a:t>Hirschhorn</a:t>
            </a:r>
            <a:r>
              <a:rPr lang="en-US" sz="1400" dirty="0" smtClean="0"/>
              <a:t> syndrome)</a:t>
            </a:r>
          </a:p>
          <a:p>
            <a:pPr marL="914400" indent="-914400"/>
            <a:r>
              <a:rPr lang="nl-NL" sz="1600" b="1" dirty="0" smtClean="0"/>
              <a:t>ZMYND11</a:t>
            </a:r>
            <a:r>
              <a:rPr lang="nl-NL" sz="1400" dirty="0" smtClean="0">
                <a:solidFill>
                  <a:prstClr val="black"/>
                </a:solidFill>
              </a:rPr>
              <a:t> (</a:t>
            </a:r>
            <a:r>
              <a:rPr lang="nl-NL" sz="1400" dirty="0" err="1" smtClean="0">
                <a:solidFill>
                  <a:prstClr val="black"/>
                </a:solidFill>
              </a:rPr>
              <a:t>encodes</a:t>
            </a:r>
            <a:r>
              <a:rPr lang="nl-NL" sz="1400" dirty="0" smtClean="0">
                <a:solidFill>
                  <a:prstClr val="black"/>
                </a:solidFill>
              </a:rPr>
              <a:t> </a:t>
            </a:r>
            <a:r>
              <a:rPr lang="nl-NL" sz="1400" dirty="0" err="1" smtClean="0">
                <a:solidFill>
                  <a:prstClr val="black"/>
                </a:solidFill>
              </a:rPr>
              <a:t>for</a:t>
            </a:r>
            <a:r>
              <a:rPr lang="nl-NL" sz="1400" dirty="0" smtClean="0">
                <a:solidFill>
                  <a:prstClr val="black"/>
                </a:solidFill>
              </a:rPr>
              <a:t> a </a:t>
            </a:r>
            <a:r>
              <a:rPr lang="nl-NL" sz="1400" dirty="0" err="1" smtClean="0">
                <a:solidFill>
                  <a:prstClr val="black"/>
                </a:solidFill>
              </a:rPr>
              <a:t>protein</a:t>
            </a:r>
            <a:r>
              <a:rPr lang="nl-NL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involved in chromatin remodeling through association with several remodeling factors: it involved in bone development)</a:t>
            </a:r>
          </a:p>
          <a:p>
            <a:pPr marL="509588" indent="-509588"/>
            <a:r>
              <a:rPr lang="nl-NL" sz="1600" b="1" dirty="0" smtClean="0"/>
              <a:t>CDH7</a:t>
            </a:r>
            <a:r>
              <a:rPr lang="nl-NL" sz="1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nl-NL" sz="1400" dirty="0" smtClean="0">
                <a:solidFill>
                  <a:prstClr val="black"/>
                </a:solidFill>
              </a:rPr>
              <a:t>(</a:t>
            </a:r>
            <a:r>
              <a:rPr lang="nl-NL" sz="1400" dirty="0" err="1" smtClean="0">
                <a:solidFill>
                  <a:prstClr val="black"/>
                </a:solidFill>
              </a:rPr>
              <a:t>encodes</a:t>
            </a:r>
            <a:r>
              <a:rPr lang="nl-NL" sz="1400" dirty="0" smtClean="0">
                <a:solidFill>
                  <a:prstClr val="black"/>
                </a:solidFill>
              </a:rPr>
              <a:t> </a:t>
            </a:r>
            <a:r>
              <a:rPr lang="nl-NL" sz="1400" dirty="0" err="1" smtClean="0">
                <a:solidFill>
                  <a:prstClr val="black"/>
                </a:solidFill>
              </a:rPr>
              <a:t>for</a:t>
            </a:r>
            <a:r>
              <a:rPr lang="nl-NL" sz="1400" dirty="0" smtClean="0">
                <a:solidFill>
                  <a:prstClr val="black"/>
                </a:solidFill>
              </a:rPr>
              <a:t> a </a:t>
            </a:r>
            <a:r>
              <a:rPr lang="nl-NL" sz="1400" dirty="0" err="1" smtClean="0">
                <a:solidFill>
                  <a:prstClr val="black"/>
                </a:solidFill>
              </a:rPr>
              <a:t>protein</a:t>
            </a:r>
            <a:r>
              <a:rPr lang="nl-NL" sz="1400" dirty="0" smtClean="0">
                <a:solidFill>
                  <a:prstClr val="black"/>
                </a:solidFill>
              </a:rPr>
              <a:t> </a:t>
            </a:r>
            <a:r>
              <a:rPr lang="nl-NL" sz="1400" dirty="0" err="1" smtClean="0">
                <a:solidFill>
                  <a:prstClr val="black"/>
                </a:solidFill>
              </a:rPr>
              <a:t>that</a:t>
            </a:r>
            <a:r>
              <a:rPr lang="nl-NL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contributs</a:t>
            </a:r>
            <a:r>
              <a:rPr lang="en-US" sz="1400" dirty="0" smtClean="0">
                <a:solidFill>
                  <a:prstClr val="black"/>
                </a:solidFill>
              </a:rPr>
              <a:t> to the sorting of heterogeneous cell types and the maintenance of orderly structures)</a:t>
            </a:r>
          </a:p>
          <a:p>
            <a:pPr marL="798513" indent="-798513"/>
            <a:r>
              <a:rPr lang="nl-NL" sz="1600" b="1" dirty="0" smtClean="0"/>
              <a:t>SMURF1</a:t>
            </a:r>
            <a:r>
              <a:rPr lang="nl-NL" sz="1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</a:rPr>
              <a:t>(</a:t>
            </a:r>
            <a:r>
              <a:rPr lang="en-US" sz="1400" dirty="0" smtClean="0">
                <a:solidFill>
                  <a:prstClr val="black"/>
                </a:solidFill>
              </a:rPr>
              <a:t>encodes for a protein plays a key roll in the regulation of cell motility, cell </a:t>
            </a:r>
            <a:r>
              <a:rPr lang="en-US" sz="1400" dirty="0" err="1" smtClean="0">
                <a:solidFill>
                  <a:prstClr val="black"/>
                </a:solidFill>
              </a:rPr>
              <a:t>signalling</a:t>
            </a:r>
            <a:r>
              <a:rPr lang="en-US" sz="1400" dirty="0" smtClean="0">
                <a:solidFill>
                  <a:prstClr val="black"/>
                </a:solidFill>
              </a:rPr>
              <a:t> and cell polarity)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229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This week…</a:t>
            </a:r>
          </a:p>
          <a:p>
            <a:endParaRPr lang="nl-NL" dirty="0" smtClean="0"/>
          </a:p>
          <a:p>
            <a:pPr marL="288925" indent="-288925"/>
            <a:r>
              <a:rPr lang="nl-NL" sz="1600" dirty="0" smtClean="0"/>
              <a:t>1 – </a:t>
            </a:r>
            <a:r>
              <a:rPr lang="nl-NL" sz="1600" dirty="0" err="1" smtClean="0"/>
              <a:t>This</a:t>
            </a:r>
            <a:r>
              <a:rPr lang="nl-NL" sz="1600" dirty="0" smtClean="0"/>
              <a:t> </a:t>
            </a:r>
            <a:r>
              <a:rPr lang="nl-NL" sz="1600" dirty="0" err="1" smtClean="0"/>
              <a:t>afternoon</a:t>
            </a:r>
            <a:r>
              <a:rPr lang="nl-NL" sz="1600" dirty="0" smtClean="0"/>
              <a:t> (</a:t>
            </a:r>
            <a:r>
              <a:rPr lang="nl-NL" sz="1600" dirty="0" err="1" smtClean="0"/>
              <a:t>after</a:t>
            </a:r>
            <a:r>
              <a:rPr lang="nl-NL" sz="1600" dirty="0" smtClean="0"/>
              <a:t> the RIMLS </a:t>
            </a:r>
            <a:r>
              <a:rPr lang="nl-NL" sz="1600" dirty="0" err="1" smtClean="0"/>
              <a:t>Cleaning</a:t>
            </a:r>
            <a:r>
              <a:rPr lang="nl-NL" sz="1600" dirty="0" smtClean="0"/>
              <a:t> </a:t>
            </a:r>
            <a:r>
              <a:rPr lang="nl-NL" sz="1600" dirty="0" err="1" smtClean="0"/>
              <a:t>Day</a:t>
            </a:r>
            <a:r>
              <a:rPr lang="nl-NL" sz="1600" dirty="0" smtClean="0"/>
              <a:t>): I </a:t>
            </a:r>
            <a:r>
              <a:rPr lang="nl-NL" sz="1600" dirty="0" err="1" smtClean="0"/>
              <a:t>will</a:t>
            </a:r>
            <a:r>
              <a:rPr lang="nl-NL" sz="1600" dirty="0" smtClean="0"/>
              <a:t> </a:t>
            </a:r>
            <a:r>
              <a:rPr lang="nl-NL" sz="1600" u="sng" dirty="0" smtClean="0"/>
              <a:t>finish to </a:t>
            </a:r>
            <a:r>
              <a:rPr lang="nl-NL" sz="1600" u="sng" dirty="0" err="1" smtClean="0"/>
              <a:t>collect</a:t>
            </a:r>
            <a:r>
              <a:rPr lang="nl-NL" sz="1600" u="sng" dirty="0" smtClean="0"/>
              <a:t> the details</a:t>
            </a:r>
            <a:r>
              <a:rPr lang="nl-NL" sz="1600" dirty="0" smtClean="0"/>
              <a:t> </a:t>
            </a:r>
            <a:r>
              <a:rPr lang="nl-NL" sz="1600" dirty="0" err="1" smtClean="0"/>
              <a:t>about</a:t>
            </a:r>
            <a:r>
              <a:rPr lang="nl-NL" sz="1600" dirty="0" smtClean="0"/>
              <a:t> the </a:t>
            </a:r>
            <a:r>
              <a:rPr lang="nl-NL" sz="1600" dirty="0" err="1" smtClean="0"/>
              <a:t>interesting</a:t>
            </a:r>
            <a:r>
              <a:rPr lang="nl-NL" sz="1600" dirty="0" smtClean="0"/>
              <a:t> </a:t>
            </a:r>
            <a:r>
              <a:rPr lang="nl-NL" sz="1600" dirty="0" err="1" smtClean="0"/>
              <a:t>genes</a:t>
            </a:r>
            <a:r>
              <a:rPr lang="nl-NL" sz="1600" dirty="0" smtClean="0"/>
              <a:t> </a:t>
            </a:r>
            <a:r>
              <a:rPr lang="nl-NL" sz="1600" dirty="0" err="1" smtClean="0"/>
              <a:t>contained</a:t>
            </a:r>
            <a:r>
              <a:rPr lang="nl-NL" sz="1600" dirty="0" smtClean="0"/>
              <a:t> in the overlapping </a:t>
            </a:r>
            <a:r>
              <a:rPr lang="nl-NL" sz="1600" u="sng" dirty="0" smtClean="0"/>
              <a:t>DUPLICATIONS</a:t>
            </a:r>
            <a:r>
              <a:rPr lang="nl-NL" sz="1600" dirty="0" smtClean="0"/>
              <a:t>.</a:t>
            </a:r>
          </a:p>
          <a:p>
            <a:pPr marL="288925" indent="-288925"/>
            <a:r>
              <a:rPr lang="nl-NL" sz="1600" dirty="0" smtClean="0"/>
              <a:t>       </a:t>
            </a:r>
            <a:r>
              <a:rPr lang="nl-NL" sz="1600" dirty="0" err="1" smtClean="0"/>
              <a:t>Then</a:t>
            </a:r>
            <a:r>
              <a:rPr lang="nl-NL" sz="1600" dirty="0" smtClean="0"/>
              <a:t>, I </a:t>
            </a:r>
            <a:r>
              <a:rPr lang="nl-NL" sz="1600" dirty="0" err="1" smtClean="0"/>
              <a:t>will</a:t>
            </a:r>
            <a:r>
              <a:rPr lang="nl-NL" sz="1600" dirty="0" smtClean="0"/>
              <a:t> prepare a </a:t>
            </a:r>
            <a:r>
              <a:rPr lang="nl-NL" sz="1600" dirty="0" err="1" smtClean="0"/>
              <a:t>summary</a:t>
            </a:r>
            <a:r>
              <a:rPr lang="nl-NL" sz="1600" dirty="0" smtClean="0"/>
              <a:t> </a:t>
            </a:r>
            <a:r>
              <a:rPr lang="nl-NL" sz="1600" dirty="0" err="1" smtClean="0"/>
              <a:t>on</a:t>
            </a:r>
            <a:r>
              <a:rPr lang="nl-NL" sz="1600" dirty="0" smtClean="0"/>
              <a:t> Excel.</a:t>
            </a:r>
          </a:p>
          <a:p>
            <a:pPr marL="288925" indent="-288925"/>
            <a:endParaRPr lang="nl-NL" sz="1600" dirty="0" smtClean="0"/>
          </a:p>
          <a:p>
            <a:pPr marL="288925" indent="-288925"/>
            <a:r>
              <a:rPr lang="nl-NL" sz="1600" dirty="0" smtClean="0"/>
              <a:t>2 – </a:t>
            </a:r>
            <a:r>
              <a:rPr lang="nl-NL" sz="1600" dirty="0" err="1" smtClean="0"/>
              <a:t>Tomorrow</a:t>
            </a:r>
            <a:r>
              <a:rPr lang="nl-NL" sz="1600" dirty="0" smtClean="0"/>
              <a:t>: I </a:t>
            </a:r>
            <a:r>
              <a:rPr lang="nl-NL" sz="1600" dirty="0" err="1" smtClean="0"/>
              <a:t>will</a:t>
            </a:r>
            <a:r>
              <a:rPr lang="nl-NL" sz="1600" dirty="0" smtClean="0"/>
              <a:t> </a:t>
            </a:r>
            <a:r>
              <a:rPr lang="nl-NL" sz="1600" dirty="0" err="1" smtClean="0"/>
              <a:t>write</a:t>
            </a:r>
            <a:r>
              <a:rPr lang="nl-NL" sz="1600" dirty="0" smtClean="0"/>
              <a:t> a list </a:t>
            </a:r>
            <a:r>
              <a:rPr lang="nl-NL" sz="1600" dirty="0" err="1" smtClean="0"/>
              <a:t>with</a:t>
            </a:r>
            <a:r>
              <a:rPr lang="nl-NL" sz="1600" dirty="0" smtClean="0"/>
              <a:t> the </a:t>
            </a:r>
            <a:r>
              <a:rPr lang="nl-NL" sz="1600" dirty="0" err="1" smtClean="0"/>
              <a:t>genes</a:t>
            </a:r>
            <a:r>
              <a:rPr lang="nl-NL" sz="1600" dirty="0" smtClean="0"/>
              <a:t> </a:t>
            </a:r>
            <a:r>
              <a:rPr lang="nl-NL" sz="1600" dirty="0" err="1" smtClean="0"/>
              <a:t>containing</a:t>
            </a:r>
            <a:r>
              <a:rPr lang="nl-NL" sz="1600" dirty="0" smtClean="0"/>
              <a:t> in the </a:t>
            </a:r>
            <a:r>
              <a:rPr lang="nl-NL" sz="1600" dirty="0" err="1" smtClean="0"/>
              <a:t>intervals</a:t>
            </a:r>
            <a:r>
              <a:rPr lang="nl-NL" sz="1600" dirty="0" smtClean="0"/>
              <a:t> </a:t>
            </a:r>
            <a:r>
              <a:rPr lang="nl-NL" sz="1600" dirty="0" err="1" smtClean="0"/>
              <a:t>shared</a:t>
            </a:r>
            <a:r>
              <a:rPr lang="nl-NL" sz="1600" dirty="0" smtClean="0"/>
              <a:t> </a:t>
            </a:r>
            <a:r>
              <a:rPr lang="nl-NL" sz="1600" dirty="0" err="1" smtClean="0"/>
              <a:t>between</a:t>
            </a:r>
            <a:r>
              <a:rPr lang="nl-NL" sz="1600" dirty="0" smtClean="0"/>
              <a:t> GWAS </a:t>
            </a:r>
            <a:r>
              <a:rPr lang="nl-NL" sz="1600" dirty="0" err="1" smtClean="0"/>
              <a:t>regions</a:t>
            </a:r>
            <a:r>
              <a:rPr lang="nl-NL" sz="1600" dirty="0" smtClean="0"/>
              <a:t> and </a:t>
            </a:r>
            <a:r>
              <a:rPr lang="nl-NL" sz="1600" dirty="0" err="1" smtClean="0"/>
              <a:t>my</a:t>
            </a:r>
            <a:r>
              <a:rPr lang="nl-NL" sz="1600" dirty="0" smtClean="0"/>
              <a:t> overlapping </a:t>
            </a:r>
            <a:r>
              <a:rPr lang="nl-NL" sz="1600" dirty="0" err="1" smtClean="0"/>
              <a:t>regions</a:t>
            </a:r>
            <a:r>
              <a:rPr lang="nl-NL" sz="1600" dirty="0" smtClean="0"/>
              <a:t> (</a:t>
            </a:r>
            <a:r>
              <a:rPr lang="nl-NL" sz="1600" dirty="0" err="1" smtClean="0"/>
              <a:t>deletions</a:t>
            </a:r>
            <a:r>
              <a:rPr lang="nl-NL" sz="1600" dirty="0" smtClean="0"/>
              <a:t> </a:t>
            </a:r>
            <a:r>
              <a:rPr lang="nl-NL" sz="1600" dirty="0" err="1" smtClean="0"/>
              <a:t>or</a:t>
            </a:r>
            <a:r>
              <a:rPr lang="nl-NL" sz="1600" dirty="0" smtClean="0"/>
              <a:t> </a:t>
            </a:r>
            <a:r>
              <a:rPr lang="nl-NL" sz="1600" dirty="0" err="1" smtClean="0"/>
              <a:t>duplications</a:t>
            </a:r>
            <a:r>
              <a:rPr lang="nl-NL" sz="1600" dirty="0" smtClean="0"/>
              <a:t>).</a:t>
            </a:r>
          </a:p>
          <a:p>
            <a:pPr marL="288925" indent="-288925"/>
            <a:endParaRPr lang="nl-NL" sz="1600" dirty="0" smtClean="0"/>
          </a:p>
          <a:p>
            <a:pPr marL="288925" indent="-288925"/>
            <a:r>
              <a:rPr lang="nl-NL" sz="1600" dirty="0" smtClean="0"/>
              <a:t>3 – </a:t>
            </a:r>
            <a:r>
              <a:rPr lang="nl-NL" sz="1600" dirty="0" err="1" smtClean="0"/>
              <a:t>This</a:t>
            </a:r>
            <a:r>
              <a:rPr lang="nl-NL" sz="1600" dirty="0" smtClean="0"/>
              <a:t> week: </a:t>
            </a:r>
            <a:r>
              <a:rPr lang="nl-NL" sz="1600" u="sng" dirty="0" smtClean="0"/>
              <a:t>cross-checking between p63 binding site </a:t>
            </a:r>
            <a:r>
              <a:rPr lang="nl-NL" sz="1600" u="sng" dirty="0" err="1" smtClean="0"/>
              <a:t>profile</a:t>
            </a:r>
            <a:r>
              <a:rPr lang="nl-NL" sz="1600" dirty="0" smtClean="0"/>
              <a:t> and the overlapping regions identified using Decipher patients affected </a:t>
            </a:r>
            <a:r>
              <a:rPr lang="nl-NL" sz="1600" dirty="0" err="1" smtClean="0"/>
              <a:t>by</a:t>
            </a:r>
            <a:r>
              <a:rPr lang="nl-NL" sz="1600" dirty="0" smtClean="0"/>
              <a:t> </a:t>
            </a:r>
            <a:r>
              <a:rPr lang="nl-NL" sz="1600" dirty="0" err="1" smtClean="0"/>
              <a:t>OFCs</a:t>
            </a:r>
            <a:r>
              <a:rPr lang="nl-NL" sz="1600" dirty="0" smtClean="0"/>
              <a:t> (</a:t>
            </a:r>
            <a:r>
              <a:rPr lang="nl-NL" sz="1600" dirty="0" err="1" smtClean="0"/>
              <a:t>visualization</a:t>
            </a:r>
            <a:r>
              <a:rPr lang="nl-NL" sz="1600" dirty="0" smtClean="0"/>
              <a:t> </a:t>
            </a:r>
            <a:r>
              <a:rPr lang="nl-NL" sz="1600" dirty="0" err="1" smtClean="0"/>
              <a:t>problem</a:t>
            </a:r>
            <a:r>
              <a:rPr lang="nl-NL" sz="1600" dirty="0" smtClean="0"/>
              <a:t>!).</a:t>
            </a:r>
          </a:p>
          <a:p>
            <a:pPr marL="288925" indent="-288925"/>
            <a:endParaRPr lang="nl-NL" sz="1600" dirty="0" smtClean="0"/>
          </a:p>
          <a:p>
            <a:pPr marL="288925" indent="-288925"/>
            <a:r>
              <a:rPr lang="nl-NL" sz="1600" dirty="0" smtClean="0"/>
              <a:t>4 </a:t>
            </a:r>
            <a:r>
              <a:rPr lang="nl-NL" sz="1600" dirty="0"/>
              <a:t>– </a:t>
            </a:r>
            <a:r>
              <a:rPr lang="nl-NL" sz="1600" dirty="0" smtClean="0"/>
              <a:t>As </a:t>
            </a:r>
            <a:r>
              <a:rPr lang="nl-NL" sz="1600" dirty="0" err="1" smtClean="0"/>
              <a:t>soon</a:t>
            </a:r>
            <a:r>
              <a:rPr lang="nl-NL" sz="1600" dirty="0" smtClean="0"/>
              <a:t> as </a:t>
            </a:r>
            <a:r>
              <a:rPr lang="nl-NL" sz="1600" dirty="0" err="1" smtClean="0"/>
              <a:t>possible</a:t>
            </a:r>
            <a:r>
              <a:rPr lang="nl-NL" sz="1600" dirty="0" smtClean="0"/>
              <a:t>: </a:t>
            </a:r>
            <a:r>
              <a:rPr lang="nl-NL" sz="1600" dirty="0" err="1" smtClean="0"/>
              <a:t>fix</a:t>
            </a:r>
            <a:r>
              <a:rPr lang="nl-NL" sz="1600" dirty="0" smtClean="0"/>
              <a:t> </a:t>
            </a:r>
            <a:r>
              <a:rPr lang="nl-NL" sz="1600" dirty="0"/>
              <a:t>the technical </a:t>
            </a:r>
            <a:r>
              <a:rPr lang="nl-NL" sz="1600" dirty="0" smtClean="0"/>
              <a:t>problems of </a:t>
            </a:r>
            <a:r>
              <a:rPr lang="nl-NL" sz="1600" u="sng" dirty="0"/>
              <a:t>ECARUCA and ISCA</a:t>
            </a:r>
            <a:r>
              <a:rPr lang="nl-NL" sz="1600" dirty="0"/>
              <a:t> to improve the number of </a:t>
            </a:r>
            <a:r>
              <a:rPr lang="nl-NL" sz="1600" dirty="0" err="1" smtClean="0"/>
              <a:t>patients</a:t>
            </a:r>
            <a:r>
              <a:rPr lang="nl-NL" sz="1600" dirty="0" smtClean="0"/>
              <a:t>.</a:t>
            </a:r>
            <a:endParaRPr lang="nl-NL" sz="1600" dirty="0"/>
          </a:p>
        </p:txBody>
      </p:sp>
      <p:sp>
        <p:nvSpPr>
          <p:cNvPr id="3" name="TextBox 3"/>
          <p:cNvSpPr txBox="1"/>
          <p:nvPr/>
        </p:nvSpPr>
        <p:spPr>
          <a:xfrm>
            <a:off x="228600" y="4191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err="1" smtClean="0"/>
              <a:t>Maybe</a:t>
            </a:r>
            <a:r>
              <a:rPr lang="nl-NL" sz="2000" dirty="0" smtClean="0"/>
              <a:t> </a:t>
            </a:r>
            <a:r>
              <a:rPr lang="nl-NL" sz="2000" dirty="0" err="1" smtClean="0"/>
              <a:t>next</a:t>
            </a:r>
            <a:r>
              <a:rPr lang="nl-NL" sz="2000" dirty="0" smtClean="0"/>
              <a:t> </a:t>
            </a:r>
            <a:r>
              <a:rPr lang="en-US" sz="2000" dirty="0" smtClean="0"/>
              <a:t>Tuesday</a:t>
            </a:r>
            <a:r>
              <a:rPr lang="nl-NL" sz="2000" dirty="0" smtClean="0"/>
              <a:t> we </a:t>
            </a:r>
            <a:r>
              <a:rPr lang="nl-NL" sz="2000" dirty="0" err="1" smtClean="0"/>
              <a:t>should</a:t>
            </a:r>
            <a:r>
              <a:rPr lang="nl-NL" sz="2000" dirty="0" smtClean="0"/>
              <a:t> </a:t>
            </a:r>
            <a:r>
              <a:rPr lang="nl-NL" sz="2000" dirty="0" err="1" smtClean="0"/>
              <a:t>be</a:t>
            </a:r>
            <a:r>
              <a:rPr lang="nl-NL" sz="2000" dirty="0" smtClean="0"/>
              <a:t> </a:t>
            </a:r>
            <a:r>
              <a:rPr lang="nl-NL" sz="2000" dirty="0" err="1" smtClean="0"/>
              <a:t>able</a:t>
            </a:r>
            <a:r>
              <a:rPr lang="nl-NL" sz="2000" dirty="0" smtClean="0"/>
              <a:t> to start planning the </a:t>
            </a:r>
            <a:r>
              <a:rPr lang="nl-NL" sz="2400" b="1" dirty="0" smtClean="0"/>
              <a:t>next phase</a:t>
            </a:r>
            <a:r>
              <a:rPr lang="nl-NL" sz="1600" dirty="0" smtClean="0"/>
              <a:t>...</a:t>
            </a:r>
            <a:endParaRPr lang="nl-NL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7968" y="4814889"/>
            <a:ext cx="1576032" cy="1814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36113"/>
            <a:ext cx="84582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00FF"/>
                </a:solidFill>
              </a:rPr>
              <a:t>HHIPL2   </a:t>
            </a:r>
            <a:r>
              <a:rPr lang="nl-NL" dirty="0" smtClean="0"/>
              <a:t> </a:t>
            </a:r>
            <a:r>
              <a:rPr lang="nl-NL" sz="1200" dirty="0" smtClean="0">
                <a:solidFill>
                  <a:srgbClr val="0000FF"/>
                </a:solidFill>
              </a:rPr>
              <a:t>(</a:t>
            </a:r>
            <a:r>
              <a:rPr lang="nl-NL" sz="1200" dirty="0" err="1" smtClean="0">
                <a:solidFill>
                  <a:srgbClr val="0000FF"/>
                </a:solidFill>
              </a:rPr>
              <a:t>Hedgehog</a:t>
            </a:r>
            <a:r>
              <a:rPr lang="nl-NL" sz="1200" dirty="0" smtClean="0">
                <a:solidFill>
                  <a:srgbClr val="0000FF"/>
                </a:solidFill>
              </a:rPr>
              <a:t> </a:t>
            </a:r>
            <a:r>
              <a:rPr lang="nl-NL" sz="1200" dirty="0" err="1" smtClean="0">
                <a:solidFill>
                  <a:srgbClr val="0000FF"/>
                </a:solidFill>
              </a:rPr>
              <a:t>Interacting</a:t>
            </a:r>
            <a:r>
              <a:rPr lang="nl-NL" sz="1200" dirty="0" smtClean="0">
                <a:solidFill>
                  <a:srgbClr val="0000FF"/>
                </a:solidFill>
              </a:rPr>
              <a:t> </a:t>
            </a:r>
            <a:r>
              <a:rPr lang="nl-NL" sz="1200" dirty="0" err="1" smtClean="0">
                <a:solidFill>
                  <a:srgbClr val="0000FF"/>
                </a:solidFill>
              </a:rPr>
              <a:t>Protein-Like</a:t>
            </a:r>
            <a:r>
              <a:rPr lang="nl-NL" sz="1200" dirty="0" smtClean="0">
                <a:solidFill>
                  <a:srgbClr val="0000FF"/>
                </a:solidFill>
              </a:rPr>
              <a:t> 2)</a:t>
            </a:r>
          </a:p>
          <a:p>
            <a:r>
              <a:rPr lang="en-US" sz="1400" dirty="0" smtClean="0"/>
              <a:t>The functions of its protein include </a:t>
            </a:r>
            <a:r>
              <a:rPr lang="en-US" sz="1400" dirty="0" err="1" smtClean="0"/>
              <a:t>quinone</a:t>
            </a:r>
            <a:r>
              <a:rPr lang="en-US" sz="1400" dirty="0" smtClean="0"/>
              <a:t> binding and </a:t>
            </a:r>
            <a:r>
              <a:rPr lang="en-US" sz="1400" dirty="0" err="1" smtClean="0"/>
              <a:t>oxidoreductase</a:t>
            </a:r>
            <a:r>
              <a:rPr lang="en-US" sz="1400" dirty="0" smtClean="0"/>
              <a:t> activity, acting on the CH-OH group of donors, </a:t>
            </a:r>
            <a:r>
              <a:rPr lang="en-US" sz="1400" dirty="0" err="1" smtClean="0"/>
              <a:t>quinone</a:t>
            </a:r>
            <a:r>
              <a:rPr lang="en-US" sz="1400" dirty="0" smtClean="0"/>
              <a:t> or similar compound as acceptor.</a:t>
            </a:r>
          </a:p>
          <a:p>
            <a:r>
              <a:rPr lang="en-US" sz="1400" dirty="0" smtClean="0"/>
              <a:t>A disease associated with this gene is </a:t>
            </a:r>
            <a:r>
              <a:rPr lang="en-US" sz="1400" dirty="0" err="1" smtClean="0"/>
              <a:t>thyroiditis</a:t>
            </a:r>
            <a:r>
              <a:rPr lang="en-US" sz="1400" dirty="0" smtClean="0"/>
              <a:t>. </a:t>
            </a:r>
          </a:p>
          <a:p>
            <a:endParaRPr lang="en-US" sz="1400" dirty="0" smtClean="0"/>
          </a:p>
          <a:p>
            <a:r>
              <a:rPr lang="nl-NL" b="1" dirty="0" smtClean="0">
                <a:solidFill>
                  <a:srgbClr val="0000FF"/>
                </a:solidFill>
              </a:rPr>
              <a:t>C9orf117 </a:t>
            </a:r>
            <a:r>
              <a:rPr lang="nl-NL" dirty="0" smtClean="0"/>
              <a:t>   </a:t>
            </a:r>
            <a:r>
              <a:rPr lang="nl-NL" sz="1200" dirty="0" smtClean="0">
                <a:solidFill>
                  <a:srgbClr val="0000FF"/>
                </a:solidFill>
              </a:rPr>
              <a:t>(C</a:t>
            </a:r>
            <a:r>
              <a:rPr lang="en-US" sz="1200" dirty="0" err="1" smtClean="0">
                <a:solidFill>
                  <a:srgbClr val="0000FF"/>
                </a:solidFill>
              </a:rPr>
              <a:t>hromosome</a:t>
            </a:r>
            <a:r>
              <a:rPr lang="en-US" sz="1200" dirty="0" smtClean="0">
                <a:solidFill>
                  <a:srgbClr val="0000FF"/>
                </a:solidFill>
              </a:rPr>
              <a:t> 9 open reading frame 117</a:t>
            </a:r>
            <a:r>
              <a:rPr lang="nl-NL" sz="12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nl-NL" sz="1400" dirty="0" err="1" smtClean="0"/>
              <a:t>Its</a:t>
            </a:r>
            <a:r>
              <a:rPr lang="nl-NL" sz="1400" dirty="0" smtClean="0"/>
              <a:t> </a:t>
            </a:r>
            <a:r>
              <a:rPr lang="nl-NL" sz="1400" dirty="0" err="1" smtClean="0"/>
              <a:t>functions</a:t>
            </a:r>
            <a:r>
              <a:rPr lang="nl-NL" sz="1400" dirty="0" smtClean="0"/>
              <a:t> are </a:t>
            </a:r>
            <a:r>
              <a:rPr lang="nl-NL" sz="1400" dirty="0" err="1" smtClean="0"/>
              <a:t>still</a:t>
            </a:r>
            <a:r>
              <a:rPr lang="nl-NL" sz="1400" dirty="0" smtClean="0"/>
              <a:t> </a:t>
            </a:r>
            <a:r>
              <a:rPr lang="nl-NL" sz="1400" dirty="0" err="1" smtClean="0"/>
              <a:t>unknown</a:t>
            </a:r>
            <a:r>
              <a:rPr lang="nl-NL" sz="1400" dirty="0" smtClean="0"/>
              <a:t>.</a:t>
            </a:r>
          </a:p>
          <a:p>
            <a:r>
              <a:rPr lang="en-US" sz="1400" dirty="0" smtClean="0"/>
              <a:t>Diseases associated with C9orf117 include malaria.</a:t>
            </a:r>
          </a:p>
          <a:p>
            <a:endParaRPr lang="en-US" sz="1400" dirty="0" smtClean="0"/>
          </a:p>
          <a:p>
            <a:r>
              <a:rPr lang="nl-NL" b="1" u="sng" dirty="0" smtClean="0">
                <a:solidFill>
                  <a:srgbClr val="0000FF"/>
                </a:solidFill>
              </a:rPr>
              <a:t>FBLIM1</a:t>
            </a:r>
            <a:r>
              <a:rPr lang="nl-NL" b="1" dirty="0" smtClean="0">
                <a:solidFill>
                  <a:srgbClr val="0000FF"/>
                </a:solidFill>
              </a:rPr>
              <a:t>    </a:t>
            </a:r>
            <a:r>
              <a:rPr lang="nl-NL" sz="1200" dirty="0" smtClean="0">
                <a:solidFill>
                  <a:srgbClr val="0000FF"/>
                </a:solidFill>
              </a:rPr>
              <a:t>(</a:t>
            </a:r>
            <a:r>
              <a:rPr lang="nl-NL" sz="1200" dirty="0" err="1" smtClean="0">
                <a:solidFill>
                  <a:srgbClr val="0000FF"/>
                </a:solidFill>
              </a:rPr>
              <a:t>Filamin</a:t>
            </a:r>
            <a:r>
              <a:rPr lang="nl-NL" sz="1200" dirty="0" smtClean="0">
                <a:solidFill>
                  <a:srgbClr val="0000FF"/>
                </a:solidFill>
              </a:rPr>
              <a:t> binding LIM </a:t>
            </a:r>
            <a:r>
              <a:rPr lang="nl-NL" sz="1200" dirty="0" err="1" smtClean="0">
                <a:solidFill>
                  <a:srgbClr val="0000FF"/>
                </a:solidFill>
              </a:rPr>
              <a:t>protein</a:t>
            </a:r>
            <a:r>
              <a:rPr lang="nl-NL" sz="1200" dirty="0" smtClean="0">
                <a:solidFill>
                  <a:srgbClr val="0000FF"/>
                </a:solidFill>
              </a:rPr>
              <a:t> 1) </a:t>
            </a:r>
          </a:p>
          <a:p>
            <a:r>
              <a:rPr lang="en-US" sz="1400" dirty="0" smtClean="0"/>
              <a:t>This protein localizes at cell junctions and may link cell adhesion structures to the </a:t>
            </a:r>
            <a:r>
              <a:rPr lang="en-US" sz="1400" dirty="0" err="1" smtClean="0"/>
              <a:t>actin</a:t>
            </a:r>
            <a:r>
              <a:rPr lang="en-US" sz="1400" dirty="0" smtClean="0"/>
              <a:t> cytoskeleton. This protein may be involved in the assembly and stabilization of </a:t>
            </a:r>
            <a:r>
              <a:rPr lang="en-US" sz="1400" dirty="0" err="1" smtClean="0"/>
              <a:t>actin</a:t>
            </a:r>
            <a:r>
              <a:rPr lang="en-US" sz="1400" dirty="0" smtClean="0"/>
              <a:t>-filaments and likely plays a role in modulating cell adhesion, cell morphology and cell motility.</a:t>
            </a:r>
          </a:p>
          <a:p>
            <a:r>
              <a:rPr lang="en-US" sz="1400" dirty="0" smtClean="0"/>
              <a:t>Diseases associated with FBLIM1 include skin atrophy and kindler syndrome.</a:t>
            </a:r>
          </a:p>
          <a:p>
            <a:endParaRPr lang="en-US" sz="1400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PON2    </a:t>
            </a:r>
            <a:r>
              <a:rPr lang="en-US" sz="1200" dirty="0" smtClean="0">
                <a:solidFill>
                  <a:srgbClr val="0000FF"/>
                </a:solidFill>
              </a:rPr>
              <a:t>(</a:t>
            </a:r>
            <a:r>
              <a:rPr lang="nl-NL" sz="1200" dirty="0" err="1" smtClean="0">
                <a:solidFill>
                  <a:srgbClr val="0000FF"/>
                </a:solidFill>
              </a:rPr>
              <a:t>Paraoxonase</a:t>
            </a:r>
            <a:r>
              <a:rPr lang="nl-NL" sz="1200" dirty="0" smtClean="0">
                <a:solidFill>
                  <a:srgbClr val="0000FF"/>
                </a:solidFill>
              </a:rPr>
              <a:t> 2)</a:t>
            </a:r>
          </a:p>
          <a:p>
            <a:r>
              <a:rPr lang="en-US" sz="1400" dirty="0" smtClean="0"/>
              <a:t>The encoded protein is ubiquitously expressed in human tissues, membrane-bound, and may act as a cellular antioxidant, protecting cells from oxidative stress. Hydrolytic activity against </a:t>
            </a:r>
            <a:r>
              <a:rPr lang="en-US" sz="1400" dirty="0" err="1" smtClean="0"/>
              <a:t>acylhomoserine</a:t>
            </a:r>
            <a:r>
              <a:rPr lang="en-US" sz="1400" dirty="0" smtClean="0"/>
              <a:t> lactones, important bacterial quorum-sensing mediators, suggests the encoded protein may also play a role in defense responses to pathogenic bacteria.</a:t>
            </a:r>
          </a:p>
          <a:p>
            <a:r>
              <a:rPr lang="en-US" sz="1400" dirty="0" smtClean="0"/>
              <a:t>Defects in this genes are associated with vascular disease and a number of quantitative phenotypes related to diabetes. Diseases associated with PON2 include coronary artery disease, and multiple chemical sensitivity.</a:t>
            </a:r>
          </a:p>
          <a:p>
            <a:endParaRPr lang="en-US" sz="1400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ZNF488    </a:t>
            </a:r>
            <a:r>
              <a:rPr lang="nl-NL" sz="1200" dirty="0" smtClean="0">
                <a:solidFill>
                  <a:srgbClr val="0000FF"/>
                </a:solidFill>
              </a:rPr>
              <a:t>(</a:t>
            </a:r>
            <a:r>
              <a:rPr lang="nl-NL" sz="1200" dirty="0" err="1" smtClean="0">
                <a:solidFill>
                  <a:srgbClr val="0000FF"/>
                </a:solidFill>
              </a:rPr>
              <a:t>Zinc</a:t>
            </a:r>
            <a:r>
              <a:rPr lang="nl-NL" sz="1200" dirty="0" smtClean="0">
                <a:solidFill>
                  <a:srgbClr val="0000FF"/>
                </a:solidFill>
              </a:rPr>
              <a:t> Finger </a:t>
            </a:r>
            <a:r>
              <a:rPr lang="nl-NL" sz="1200" dirty="0" err="1" smtClean="0">
                <a:solidFill>
                  <a:srgbClr val="0000FF"/>
                </a:solidFill>
              </a:rPr>
              <a:t>Protein</a:t>
            </a:r>
            <a:r>
              <a:rPr lang="nl-NL" sz="1200" dirty="0" smtClean="0">
                <a:solidFill>
                  <a:srgbClr val="0000FF"/>
                </a:solidFill>
              </a:rPr>
              <a:t> 488)</a:t>
            </a:r>
          </a:p>
          <a:p>
            <a:r>
              <a:rPr lang="en-US" sz="1400" dirty="0" smtClean="0"/>
              <a:t>The functions related to the encoded protein include sequence-specific DNA binding RNA polymerase II transcription factor activity.</a:t>
            </a:r>
          </a:p>
          <a:p>
            <a:r>
              <a:rPr lang="en-US" sz="1400" dirty="0" smtClean="0"/>
              <a:t>Diseases associated with ZNF488 include ataxia and </a:t>
            </a:r>
            <a:r>
              <a:rPr lang="en-US" sz="1400" dirty="0" err="1" smtClean="0"/>
              <a:t>alzheimer's</a:t>
            </a:r>
            <a:r>
              <a:rPr lang="en-US" sz="1400" dirty="0" smtClean="0"/>
              <a:t> disease. </a:t>
            </a:r>
            <a:endParaRPr lang="nl-NL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rmAutofit/>
          </a:bodyPr>
          <a:lstStyle/>
          <a:p>
            <a:r>
              <a:rPr lang="nl-NL" sz="2000" b="1" dirty="0" smtClean="0"/>
              <a:t>(2) Cross-checking between GWAS data and the overlapping regions (identified using Decipher patients)</a:t>
            </a:r>
            <a:endParaRPr lang="nl-NL" sz="2000" b="1" dirty="0"/>
          </a:p>
        </p:txBody>
      </p:sp>
      <p:sp>
        <p:nvSpPr>
          <p:cNvPr id="6" name="Down Arrow 5"/>
          <p:cNvSpPr/>
          <p:nvPr/>
        </p:nvSpPr>
        <p:spPr>
          <a:xfrm rot="16200000">
            <a:off x="4267199" y="2514599"/>
            <a:ext cx="609600" cy="914400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4038599" y="2819399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i="1" dirty="0" err="1" smtClean="0">
                <a:latin typeface="+mj-lt"/>
              </a:rPr>
              <a:t>LiftOver</a:t>
            </a:r>
            <a:r>
              <a:rPr lang="nl-NL" sz="1100" i="1" dirty="0" smtClean="0">
                <a:latin typeface="+mj-lt"/>
              </a:rPr>
              <a:t> </a:t>
            </a:r>
            <a:r>
              <a:rPr lang="nl-NL" sz="1100" i="1" dirty="0" err="1" smtClean="0">
                <a:latin typeface="+mj-lt"/>
              </a:rPr>
              <a:t>tool</a:t>
            </a:r>
            <a:endParaRPr lang="nl-NL" sz="1100" i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105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Then, using UCSC Custom Track I displayed at the same time the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GWAS data </a:t>
            </a:r>
            <a:r>
              <a:rPr lang="en-US" sz="1600" dirty="0" smtClean="0"/>
              <a:t>(in orange), the </a:t>
            </a:r>
            <a:r>
              <a:rPr lang="en-US" sz="1600" b="1" dirty="0" smtClean="0"/>
              <a:t>overlapping deletions</a:t>
            </a:r>
            <a:r>
              <a:rPr lang="en-US" sz="1600" dirty="0" smtClean="0"/>
              <a:t> (in black) and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overlapping duplications</a:t>
            </a:r>
            <a:r>
              <a:rPr lang="en-US" sz="1600" dirty="0" smtClean="0"/>
              <a:t> (in grey) identified from Decipher patients.</a:t>
            </a:r>
            <a:endParaRPr lang="en-US" sz="1600" dirty="0"/>
          </a:p>
        </p:txBody>
      </p:sp>
      <p:pic>
        <p:nvPicPr>
          <p:cNvPr id="10" name="Picture 9" descr="meeting 1.07.14(3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1828799"/>
            <a:ext cx="3760646" cy="22823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meeting 1.07.14(4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828800"/>
            <a:ext cx="37338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599" y="1551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 smtClean="0"/>
              <a:t>Assembly</a:t>
            </a:r>
            <a:r>
              <a:rPr lang="nl-NL" sz="1200" dirty="0" smtClean="0"/>
              <a:t>: </a:t>
            </a:r>
            <a:r>
              <a:rPr lang="nl-NL" sz="1200" b="1" dirty="0" smtClean="0"/>
              <a:t>hg18</a:t>
            </a:r>
            <a:endParaRPr lang="nl-NL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43799" y="1551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dirty="0" err="1" smtClean="0"/>
              <a:t>Assembly</a:t>
            </a:r>
            <a:r>
              <a:rPr lang="nl-NL" sz="1200" dirty="0" smtClean="0"/>
              <a:t>: </a:t>
            </a:r>
            <a:r>
              <a:rPr lang="nl-NL" sz="1200" b="1" dirty="0" smtClean="0"/>
              <a:t>hg19</a:t>
            </a:r>
            <a:endParaRPr lang="nl-NL" sz="1200" b="1" dirty="0"/>
          </a:p>
        </p:txBody>
      </p:sp>
      <p:sp>
        <p:nvSpPr>
          <p:cNvPr id="14" name="Down Arrow 13"/>
          <p:cNvSpPr/>
          <p:nvPr/>
        </p:nvSpPr>
        <p:spPr>
          <a:xfrm rot="2589877">
            <a:off x="4268888" y="4123390"/>
            <a:ext cx="609600" cy="914400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5177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2000" b="1" dirty="0" smtClean="0"/>
              <a:t>Result tab</a:t>
            </a:r>
            <a:br>
              <a:rPr lang="nl-NL" sz="2000" b="1" dirty="0" smtClean="0"/>
            </a:br>
            <a:r>
              <a:rPr lang="nl-NL" sz="2400" b="1" dirty="0" smtClean="0"/>
              <a:t/>
            </a:r>
            <a:br>
              <a:rPr lang="nl-NL" sz="2400" b="1" dirty="0" smtClean="0"/>
            </a:br>
            <a:r>
              <a:rPr lang="nl-NL" sz="1800" dirty="0" smtClean="0"/>
              <a:t>5 GWAS regions overlalp with the identified overlapping regions:</a:t>
            </a:r>
            <a:endParaRPr lang="nl-NL" sz="1800" dirty="0"/>
          </a:p>
        </p:txBody>
      </p:sp>
      <p:pic>
        <p:nvPicPr>
          <p:cNvPr id="6" name="Picture 5" descr="results cross-checking with GWA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085" y="2286000"/>
            <a:ext cx="7906115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b="1" dirty="0" smtClean="0"/>
              <a:t>Result visualization using UCSC Custom Track...</a:t>
            </a:r>
            <a:endParaRPr lang="nl-NL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1000" y="1219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Chr</a:t>
            </a:r>
            <a:r>
              <a:rPr lang="it-IT" dirty="0" smtClean="0"/>
              <a:t> 1p (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rs540426</a:t>
            </a:r>
            <a:r>
              <a:rPr lang="it-IT" dirty="0" smtClean="0"/>
              <a:t>, rs742071)</a:t>
            </a:r>
            <a:endParaRPr lang="it-IT" dirty="0"/>
          </a:p>
        </p:txBody>
      </p:sp>
      <p:pic>
        <p:nvPicPr>
          <p:cNvPr id="8" name="Picture 7" descr="1p (rs742071,rs560426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3769449"/>
          </a:xfrm>
          <a:prstGeom prst="rect">
            <a:avLst/>
          </a:prstGeom>
        </p:spPr>
      </p:pic>
      <p:sp>
        <p:nvSpPr>
          <p:cNvPr id="9" name="Ovale 6"/>
          <p:cNvSpPr/>
          <p:nvPr/>
        </p:nvSpPr>
        <p:spPr>
          <a:xfrm>
            <a:off x="6629400" y="2971800"/>
            <a:ext cx="685800" cy="2133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1000" y="7503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Chr</a:t>
            </a:r>
            <a:r>
              <a:rPr lang="it-IT" dirty="0" smtClean="0"/>
              <a:t> 1p - ZOOM ON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rs540426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1p ZOOM ON rs5604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7259"/>
            <a:ext cx="9144000" cy="2803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1000" y="489466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Chr</a:t>
            </a:r>
            <a:r>
              <a:rPr lang="it-IT" dirty="0" smtClean="0"/>
              <a:t> 1q (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rs642961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7" name="Picture 6" descr="1q (rs64296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4688114"/>
          </a:xfrm>
          <a:prstGeom prst="rect">
            <a:avLst/>
          </a:prstGeom>
        </p:spPr>
      </p:pic>
      <p:sp>
        <p:nvSpPr>
          <p:cNvPr id="8" name="Ovale 5"/>
          <p:cNvSpPr/>
          <p:nvPr/>
        </p:nvSpPr>
        <p:spPr>
          <a:xfrm>
            <a:off x="6172200" y="2362200"/>
            <a:ext cx="685800" cy="2133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1000" y="7503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Chr</a:t>
            </a:r>
            <a:r>
              <a:rPr lang="it-IT" dirty="0" smtClean="0">
                <a:solidFill>
                  <a:prstClr val="black"/>
                </a:solidFill>
              </a:rPr>
              <a:t> 1q - ZOOM ON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rs642961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7" name="Picture 6" descr="1q ZOOM ON rs6429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8370"/>
            <a:ext cx="9144000" cy="26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1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887</Words>
  <Application>Microsoft Office PowerPoint</Application>
  <PresentationFormat>On-screen Show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(1) Cross-checking between exome-seq genes and genes contained in overlapping regions</vt:lpstr>
      <vt:lpstr>Slide 3</vt:lpstr>
      <vt:lpstr>(2) Cross-checking between GWAS data and the overlapping regions (identified using Decipher patients)</vt:lpstr>
      <vt:lpstr>Result tab  5 GWAS regions overlalp with the identified overlapping regions: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(3) Detail collection of interesting genes contained in my overlapping regions (DELETIONS)</vt:lpstr>
      <vt:lpstr>Detail collection of interesting genes contained in my overlapping regions (DELETIONS)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DTSM installatie account</cp:lastModifiedBy>
  <cp:revision>38</cp:revision>
  <dcterms:created xsi:type="dcterms:W3CDTF">2006-08-16T00:00:00Z</dcterms:created>
  <dcterms:modified xsi:type="dcterms:W3CDTF">2014-07-04T08:26:56Z</dcterms:modified>
</cp:coreProperties>
</file>