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2" d="100"/>
          <a:sy n="82" d="100"/>
        </p:scale>
        <p:origin x="-720" y="-4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7/8/2014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7/8/2014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7/8/2014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CasellaDiTesto 1"/>
          <p:cNvSpPr txBox="1">
            <a:spLocks noChangeArrowheads="1"/>
          </p:cNvSpPr>
          <p:nvPr/>
        </p:nvSpPr>
        <p:spPr bwMode="auto">
          <a:xfrm>
            <a:off x="457200" y="609600"/>
            <a:ext cx="8153400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it-IT" sz="2000" b="1" dirty="0"/>
              <a:t>Details of genes contained in </a:t>
            </a:r>
            <a:r>
              <a:rPr lang="it-IT" sz="2000" b="1" dirty="0" smtClean="0"/>
              <a:t>the regions shared between GWAS analysis and my overlapping </a:t>
            </a:r>
            <a:r>
              <a:rPr lang="it-IT" sz="2000" b="1" dirty="0"/>
              <a:t>regions </a:t>
            </a:r>
            <a:r>
              <a:rPr lang="it-IT" sz="2000" b="1" dirty="0" smtClean="0"/>
              <a:t> (</a:t>
            </a:r>
            <a:r>
              <a:rPr lang="it-IT" sz="2000" b="1" dirty="0"/>
              <a:t>identified using Decipher patients)</a:t>
            </a:r>
            <a:endParaRPr lang="it-IT" b="1" dirty="0"/>
          </a:p>
          <a:p>
            <a:endParaRPr lang="it-IT" dirty="0" smtClean="0"/>
          </a:p>
          <a:p>
            <a:endParaRPr lang="it-IT" dirty="0"/>
          </a:p>
          <a:p>
            <a:r>
              <a:rPr lang="it-IT" dirty="0" smtClean="0"/>
              <a:t>Results of cross-cheking between GWAS results and my analysis: 5 GWAS regions overlap!</a:t>
            </a:r>
            <a:endParaRPr lang="it-IT" dirty="0"/>
          </a:p>
        </p:txBody>
      </p:sp>
      <p:sp>
        <p:nvSpPr>
          <p:cNvPr id="4" name="Right Arrow 3"/>
          <p:cNvSpPr/>
          <p:nvPr/>
        </p:nvSpPr>
        <p:spPr>
          <a:xfrm>
            <a:off x="76200" y="3505200"/>
            <a:ext cx="228600" cy="228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ight Arrow 4"/>
          <p:cNvSpPr/>
          <p:nvPr/>
        </p:nvSpPr>
        <p:spPr>
          <a:xfrm>
            <a:off x="76200" y="3886200"/>
            <a:ext cx="228600" cy="228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ight Arrow 5"/>
          <p:cNvSpPr/>
          <p:nvPr/>
        </p:nvSpPr>
        <p:spPr>
          <a:xfrm>
            <a:off x="76200" y="4114800"/>
            <a:ext cx="228600" cy="228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Arrow 6"/>
          <p:cNvSpPr/>
          <p:nvPr/>
        </p:nvSpPr>
        <p:spPr>
          <a:xfrm>
            <a:off x="76200" y="4343400"/>
            <a:ext cx="228600" cy="228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ight Arrow 7"/>
          <p:cNvSpPr/>
          <p:nvPr/>
        </p:nvSpPr>
        <p:spPr>
          <a:xfrm>
            <a:off x="76200" y="5105400"/>
            <a:ext cx="228600" cy="228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 descr="AA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62243" y="3124200"/>
            <a:ext cx="8629357" cy="2590800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3400" y="609600"/>
            <a:ext cx="800100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000" dirty="0" smtClean="0"/>
              <a:t>ATP6V0D2</a:t>
            </a:r>
          </a:p>
          <a:p>
            <a:r>
              <a:rPr lang="pt-BR" sz="1400" i="1" dirty="0" smtClean="0"/>
              <a:t>ATPase, H+ Transporting, Lysosomal 38kDa, V0 Subunit D2</a:t>
            </a:r>
            <a:endParaRPr lang="en-US" sz="1400" i="1" dirty="0" smtClean="0"/>
          </a:p>
        </p:txBody>
      </p:sp>
      <p:sp>
        <p:nvSpPr>
          <p:cNvPr id="5" name="TextBox 4"/>
          <p:cNvSpPr txBox="1"/>
          <p:nvPr/>
        </p:nvSpPr>
        <p:spPr>
          <a:xfrm>
            <a:off x="609600" y="2133600"/>
            <a:ext cx="7772400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57250" indent="-857250"/>
            <a:r>
              <a:rPr lang="en-US" sz="1400" dirty="0" smtClean="0"/>
              <a:t>Function(s): The encoded protein is a subunit of the integral membrane V0 complex of vacuolar </a:t>
            </a:r>
            <a:r>
              <a:rPr lang="en-US" sz="1400" dirty="0" err="1" smtClean="0"/>
              <a:t>ATPase</a:t>
            </a:r>
            <a:r>
              <a:rPr lang="en-US" sz="1400" dirty="0" smtClean="0"/>
              <a:t>. Vacuolar </a:t>
            </a:r>
            <a:r>
              <a:rPr lang="en-US" sz="1400" dirty="0" err="1" smtClean="0"/>
              <a:t>ATPase</a:t>
            </a:r>
            <a:r>
              <a:rPr lang="en-US" sz="1400" dirty="0" smtClean="0"/>
              <a:t> is responsible for acidifying a variety of intracellular compartments in eukaryotic cells, thus providing most of the energy required for transport processes in the vacuolar system. It may play a role in coupling of proton transport and ATP hydrolysis (by similarity).</a:t>
            </a:r>
          </a:p>
          <a:p>
            <a:pPr marL="857250" indent="-857250"/>
            <a:endParaRPr lang="en-US" sz="1400" dirty="0" smtClean="0"/>
          </a:p>
          <a:p>
            <a:pPr marL="857250" indent="-857250"/>
            <a:endParaRPr lang="en-US" sz="1400" dirty="0" smtClean="0"/>
          </a:p>
          <a:p>
            <a:pPr marL="1597025" indent="-1597025"/>
            <a:r>
              <a:rPr lang="en-US" sz="1400" dirty="0" smtClean="0"/>
              <a:t>Associated disease(s): Mutations in this gene are associated with </a:t>
            </a:r>
            <a:r>
              <a:rPr lang="nl-NL" sz="1400" dirty="0" smtClean="0"/>
              <a:t>osteopetrosis and renal </a:t>
            </a:r>
            <a:r>
              <a:rPr lang="nl-NL" sz="1400" dirty="0" err="1" smtClean="0"/>
              <a:t>tubular</a:t>
            </a:r>
            <a:r>
              <a:rPr lang="nl-NL" sz="1400" dirty="0" smtClean="0"/>
              <a:t> </a:t>
            </a:r>
            <a:r>
              <a:rPr lang="nl-NL" sz="1400" dirty="0" err="1" smtClean="0"/>
              <a:t>acidosis</a:t>
            </a:r>
            <a:r>
              <a:rPr lang="nl-NL" sz="1400" dirty="0" smtClean="0"/>
              <a:t>.</a:t>
            </a:r>
            <a:endParaRPr lang="en-US" sz="1400" dirty="0" smtClean="0"/>
          </a:p>
          <a:p>
            <a:pPr marL="1597025" indent="-1597025"/>
            <a:endParaRPr lang="nl-NL" sz="1400" dirty="0" smtClean="0"/>
          </a:p>
          <a:p>
            <a:pPr marL="1597025" indent="-1597025"/>
            <a:endParaRPr lang="nl-NL" sz="1400" dirty="0" smtClean="0"/>
          </a:p>
          <a:p>
            <a:pPr marL="1597025" indent="-1597025"/>
            <a:r>
              <a:rPr lang="nl-NL" sz="1400" dirty="0" err="1" smtClean="0"/>
              <a:t>Associated</a:t>
            </a:r>
            <a:r>
              <a:rPr lang="nl-NL" sz="1400" dirty="0" smtClean="0"/>
              <a:t> </a:t>
            </a:r>
            <a:r>
              <a:rPr lang="nl-NL" sz="1400" dirty="0" err="1" smtClean="0"/>
              <a:t>syndrome</a:t>
            </a:r>
            <a:r>
              <a:rPr lang="nl-NL" sz="1400" dirty="0" smtClean="0"/>
              <a:t>(s): </a:t>
            </a:r>
            <a:r>
              <a:rPr lang="nl-NL" sz="1400" dirty="0" err="1" smtClean="0"/>
              <a:t>nothing</a:t>
            </a:r>
            <a:endParaRPr lang="nl-NL" sz="1400" dirty="0" smtClean="0"/>
          </a:p>
          <a:p>
            <a:pPr marL="1597025" indent="-1597025"/>
            <a:endParaRPr lang="nl-NL" sz="1400" dirty="0" smtClean="0"/>
          </a:p>
          <a:p>
            <a:pPr marL="1597025" indent="-1597025"/>
            <a:endParaRPr lang="nl-NL" sz="1400" dirty="0" smtClean="0"/>
          </a:p>
          <a:p>
            <a:pPr marL="1597025" indent="-1597025"/>
            <a:r>
              <a:rPr lang="nl-NL" sz="1400" dirty="0" err="1" smtClean="0"/>
              <a:t>Publications</a:t>
            </a:r>
            <a:r>
              <a:rPr lang="nl-NL" sz="1400" dirty="0" smtClean="0"/>
              <a:t> </a:t>
            </a:r>
            <a:r>
              <a:rPr lang="nl-NL" sz="1400" dirty="0" smtClean="0"/>
              <a:t>ATP6V0D2/</a:t>
            </a:r>
            <a:r>
              <a:rPr lang="nl-NL" sz="1400" dirty="0" err="1" smtClean="0"/>
              <a:t>cleft</a:t>
            </a:r>
            <a:r>
              <a:rPr lang="nl-NL" sz="1400" dirty="0" smtClean="0"/>
              <a:t> </a:t>
            </a:r>
            <a:r>
              <a:rPr lang="nl-NL" sz="1400" dirty="0" smtClean="0"/>
              <a:t>(</a:t>
            </a:r>
            <a:r>
              <a:rPr lang="nl-NL" sz="1400" dirty="0" err="1" smtClean="0"/>
              <a:t>OFCs</a:t>
            </a:r>
            <a:r>
              <a:rPr lang="nl-NL" sz="1400" dirty="0" smtClean="0"/>
              <a:t>):  </a:t>
            </a:r>
            <a:r>
              <a:rPr lang="nl-NL" sz="1400" b="1" dirty="0" smtClean="0"/>
              <a:t>NO</a:t>
            </a:r>
            <a:endParaRPr lang="en-US" sz="1400" dirty="0" smtClean="0"/>
          </a:p>
        </p:txBody>
      </p:sp>
      <p:sp>
        <p:nvSpPr>
          <p:cNvPr id="6" name="TextBox 5"/>
          <p:cNvSpPr txBox="1"/>
          <p:nvPr/>
        </p:nvSpPr>
        <p:spPr>
          <a:xfrm>
            <a:off x="6553200" y="152400"/>
            <a:ext cx="2286000" cy="400110"/>
          </a:xfrm>
          <a:prstGeom prst="rect">
            <a:avLst/>
          </a:prstGeom>
          <a:noFill/>
          <a:ln w="25400">
            <a:solidFill>
              <a:schemeClr val="tx1">
                <a:lumMod val="95000"/>
                <a:lumOff val="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accent6">
                    <a:lumMod val="75000"/>
                  </a:schemeClr>
                </a:solidFill>
              </a:rPr>
              <a:t>rs12543318 </a:t>
            </a:r>
            <a:r>
              <a:rPr lang="en-US" sz="2000" dirty="0" smtClean="0"/>
              <a:t>(chr8q)</a:t>
            </a:r>
            <a:endParaRPr lang="en-US" sz="2000" b="1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3400" y="609600"/>
            <a:ext cx="800100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000" dirty="0" smtClean="0"/>
              <a:t>CA1</a:t>
            </a:r>
          </a:p>
          <a:p>
            <a:r>
              <a:rPr lang="nl-NL" sz="1400" i="1" dirty="0" err="1" smtClean="0"/>
              <a:t>Carbonic</a:t>
            </a:r>
            <a:r>
              <a:rPr lang="nl-NL" sz="1400" i="1" dirty="0" smtClean="0"/>
              <a:t> </a:t>
            </a:r>
            <a:r>
              <a:rPr lang="nl-NL" sz="1400" i="1" dirty="0" err="1" smtClean="0"/>
              <a:t>Anhydrase</a:t>
            </a:r>
            <a:r>
              <a:rPr lang="nl-NL" sz="1400" i="1" dirty="0" smtClean="0"/>
              <a:t> I</a:t>
            </a:r>
            <a:endParaRPr lang="en-US" sz="1400" i="1" dirty="0" smtClean="0"/>
          </a:p>
        </p:txBody>
      </p:sp>
      <p:sp>
        <p:nvSpPr>
          <p:cNvPr id="5" name="TextBox 4"/>
          <p:cNvSpPr txBox="1"/>
          <p:nvPr/>
        </p:nvSpPr>
        <p:spPr>
          <a:xfrm>
            <a:off x="609600" y="2133600"/>
            <a:ext cx="7772400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57250" indent="-857250"/>
            <a:r>
              <a:rPr lang="en-US" sz="1400" dirty="0" smtClean="0"/>
              <a:t>Function(s): Carbonic </a:t>
            </a:r>
            <a:r>
              <a:rPr lang="en-US" sz="1400" dirty="0" err="1" smtClean="0"/>
              <a:t>anhydrases</a:t>
            </a:r>
            <a:r>
              <a:rPr lang="en-US" sz="1400" dirty="0" smtClean="0"/>
              <a:t> (CAs) are a large family of zinc </a:t>
            </a:r>
            <a:r>
              <a:rPr lang="en-US" sz="1400" dirty="0" err="1" smtClean="0"/>
              <a:t>metalloenzymes</a:t>
            </a:r>
            <a:r>
              <a:rPr lang="en-US" sz="1400" dirty="0" smtClean="0"/>
              <a:t> that catalyze the reversible hydration of carbon dioxide (</a:t>
            </a:r>
            <a:r>
              <a:rPr lang="nl-NL" sz="1400" i="1" dirty="0" err="1" smtClean="0"/>
              <a:t>carbonate</a:t>
            </a:r>
            <a:r>
              <a:rPr lang="nl-NL" sz="1400" i="1" dirty="0" smtClean="0"/>
              <a:t> </a:t>
            </a:r>
            <a:r>
              <a:rPr lang="nl-NL" sz="1400" i="1" dirty="0" err="1" smtClean="0"/>
              <a:t>dehydratase</a:t>
            </a:r>
            <a:r>
              <a:rPr lang="nl-NL" sz="1400" i="1" dirty="0" smtClean="0"/>
              <a:t> </a:t>
            </a:r>
            <a:r>
              <a:rPr lang="nl-NL" sz="1400" i="1" dirty="0" err="1" smtClean="0"/>
              <a:t>activity</a:t>
            </a:r>
            <a:r>
              <a:rPr lang="nl-NL" sz="1400" i="1" dirty="0" smtClean="0"/>
              <a:t>)</a:t>
            </a:r>
            <a:r>
              <a:rPr lang="en-US" sz="1400" dirty="0" smtClean="0"/>
              <a:t>. CA1 is closely linked to CA2 and CA3 genes on chromosome 8, and it encodes a </a:t>
            </a:r>
            <a:r>
              <a:rPr lang="en-US" sz="1400" dirty="0" err="1" smtClean="0"/>
              <a:t>cytosolic</a:t>
            </a:r>
            <a:r>
              <a:rPr lang="en-US" sz="1400" dirty="0" smtClean="0"/>
              <a:t> protein which is found at the highest level in erythrocytes. Variants of this gene have been described in some populations. </a:t>
            </a:r>
          </a:p>
          <a:p>
            <a:pPr marL="857250" indent="-857250"/>
            <a:endParaRPr lang="en-US" sz="1400" dirty="0" smtClean="0"/>
          </a:p>
          <a:p>
            <a:pPr marL="857250" indent="-857250"/>
            <a:endParaRPr lang="en-US" sz="1400" dirty="0" smtClean="0"/>
          </a:p>
          <a:p>
            <a:pPr marL="1597025" indent="-1597025"/>
            <a:r>
              <a:rPr lang="en-US" sz="1400" dirty="0" smtClean="0"/>
              <a:t>Associated disease(s): Mutations in this gene are associated with subacute </a:t>
            </a:r>
            <a:r>
              <a:rPr lang="en-US" sz="1400" dirty="0" err="1" smtClean="0"/>
              <a:t>thyroiditis</a:t>
            </a:r>
            <a:r>
              <a:rPr lang="en-US" sz="1400" dirty="0" smtClean="0"/>
              <a:t> and transient global amnesia. </a:t>
            </a:r>
          </a:p>
          <a:p>
            <a:pPr marL="1597025" indent="-1597025"/>
            <a:endParaRPr lang="nl-NL" sz="1400" dirty="0" smtClean="0"/>
          </a:p>
          <a:p>
            <a:pPr marL="1597025" indent="-1597025"/>
            <a:endParaRPr lang="nl-NL" sz="1400" dirty="0" smtClean="0"/>
          </a:p>
          <a:p>
            <a:pPr marL="1597025" indent="-1597025"/>
            <a:r>
              <a:rPr lang="nl-NL" sz="1400" dirty="0" err="1" smtClean="0"/>
              <a:t>Associated</a:t>
            </a:r>
            <a:r>
              <a:rPr lang="nl-NL" sz="1400" dirty="0" smtClean="0"/>
              <a:t> </a:t>
            </a:r>
            <a:r>
              <a:rPr lang="nl-NL" sz="1400" dirty="0" err="1" smtClean="0"/>
              <a:t>syndrome</a:t>
            </a:r>
            <a:r>
              <a:rPr lang="nl-NL" sz="1400" dirty="0" smtClean="0"/>
              <a:t>(s): </a:t>
            </a:r>
            <a:r>
              <a:rPr lang="nl-NL" sz="1400" dirty="0" err="1" smtClean="0"/>
              <a:t>nothing</a:t>
            </a:r>
            <a:endParaRPr lang="nl-NL" sz="1400" dirty="0" smtClean="0"/>
          </a:p>
          <a:p>
            <a:pPr marL="1597025" indent="-1597025"/>
            <a:endParaRPr lang="nl-NL" sz="1400" dirty="0" smtClean="0"/>
          </a:p>
          <a:p>
            <a:pPr marL="1597025" indent="-1597025"/>
            <a:endParaRPr lang="nl-NL" sz="1400" dirty="0" smtClean="0"/>
          </a:p>
          <a:p>
            <a:pPr marL="1597025" indent="-1597025"/>
            <a:r>
              <a:rPr lang="nl-NL" sz="1400" dirty="0" err="1" smtClean="0"/>
              <a:t>Publications</a:t>
            </a:r>
            <a:r>
              <a:rPr lang="nl-NL" sz="1400" dirty="0" smtClean="0"/>
              <a:t> </a:t>
            </a:r>
            <a:r>
              <a:rPr lang="nl-NL" sz="1400" dirty="0" smtClean="0"/>
              <a:t>CA1/</a:t>
            </a:r>
            <a:r>
              <a:rPr lang="nl-NL" sz="1400" dirty="0" err="1" smtClean="0"/>
              <a:t>cleft</a:t>
            </a:r>
            <a:r>
              <a:rPr lang="nl-NL" sz="1400" dirty="0" smtClean="0"/>
              <a:t> </a:t>
            </a:r>
            <a:r>
              <a:rPr lang="nl-NL" sz="1400" dirty="0" smtClean="0"/>
              <a:t>(</a:t>
            </a:r>
            <a:r>
              <a:rPr lang="nl-NL" sz="1400" dirty="0" err="1" smtClean="0"/>
              <a:t>OFCs</a:t>
            </a:r>
            <a:r>
              <a:rPr lang="nl-NL" sz="1400" dirty="0" smtClean="0"/>
              <a:t>):  </a:t>
            </a:r>
            <a:r>
              <a:rPr lang="nl-NL" sz="1400" b="1" dirty="0" smtClean="0"/>
              <a:t>NO</a:t>
            </a:r>
            <a:endParaRPr lang="en-US" sz="1400" dirty="0" smtClean="0"/>
          </a:p>
        </p:txBody>
      </p:sp>
      <p:sp>
        <p:nvSpPr>
          <p:cNvPr id="6" name="TextBox 5"/>
          <p:cNvSpPr txBox="1"/>
          <p:nvPr/>
        </p:nvSpPr>
        <p:spPr>
          <a:xfrm>
            <a:off x="6553200" y="152400"/>
            <a:ext cx="2286000" cy="400110"/>
          </a:xfrm>
          <a:prstGeom prst="rect">
            <a:avLst/>
          </a:prstGeom>
          <a:noFill/>
          <a:ln w="25400">
            <a:solidFill>
              <a:schemeClr val="tx1">
                <a:lumMod val="95000"/>
                <a:lumOff val="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accent6">
                    <a:lumMod val="75000"/>
                  </a:schemeClr>
                </a:solidFill>
              </a:rPr>
              <a:t>rs12543318 </a:t>
            </a:r>
            <a:r>
              <a:rPr lang="en-US" sz="2000" dirty="0" smtClean="0"/>
              <a:t>(chr8q)</a:t>
            </a:r>
            <a:endParaRPr lang="en-US" sz="2000" b="1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3400" y="609600"/>
            <a:ext cx="800100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000" dirty="0" smtClean="0"/>
              <a:t>CA2</a:t>
            </a:r>
          </a:p>
          <a:p>
            <a:r>
              <a:rPr lang="nl-NL" sz="1400" i="1" dirty="0" err="1" smtClean="0"/>
              <a:t>Carbonic</a:t>
            </a:r>
            <a:r>
              <a:rPr lang="nl-NL" sz="1400" i="1" dirty="0" smtClean="0"/>
              <a:t> </a:t>
            </a:r>
            <a:r>
              <a:rPr lang="nl-NL" sz="1400" i="1" dirty="0" err="1" smtClean="0"/>
              <a:t>Anhydrase</a:t>
            </a:r>
            <a:r>
              <a:rPr lang="nl-NL" sz="1400" i="1" dirty="0" smtClean="0"/>
              <a:t> II</a:t>
            </a:r>
            <a:endParaRPr lang="en-US" sz="1400" i="1" dirty="0" smtClean="0"/>
          </a:p>
        </p:txBody>
      </p:sp>
      <p:sp>
        <p:nvSpPr>
          <p:cNvPr id="5" name="TextBox 4"/>
          <p:cNvSpPr txBox="1"/>
          <p:nvPr/>
        </p:nvSpPr>
        <p:spPr>
          <a:xfrm>
            <a:off x="609600" y="2286000"/>
            <a:ext cx="7772400" cy="2893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57250" indent="-857250"/>
            <a:r>
              <a:rPr lang="en-US" sz="1400" dirty="0" smtClean="0"/>
              <a:t>Function(s): Carbonic </a:t>
            </a:r>
            <a:r>
              <a:rPr lang="en-US" sz="1400" dirty="0" err="1" smtClean="0"/>
              <a:t>anhydrases</a:t>
            </a:r>
            <a:r>
              <a:rPr lang="en-US" sz="1400" dirty="0" smtClean="0"/>
              <a:t> (CAs) are a large family of zinc </a:t>
            </a:r>
            <a:r>
              <a:rPr lang="en-US" sz="1400" dirty="0" err="1" smtClean="0"/>
              <a:t>metalloenzymes</a:t>
            </a:r>
            <a:r>
              <a:rPr lang="en-US" sz="1400" dirty="0" smtClean="0"/>
              <a:t> that catalyze the reversible hydration of carbon dioxide (</a:t>
            </a:r>
            <a:r>
              <a:rPr lang="nl-NL" sz="1400" i="1" dirty="0" err="1" smtClean="0"/>
              <a:t>carbonate</a:t>
            </a:r>
            <a:r>
              <a:rPr lang="nl-NL" sz="1400" i="1" dirty="0" smtClean="0"/>
              <a:t> </a:t>
            </a:r>
            <a:r>
              <a:rPr lang="nl-NL" sz="1400" i="1" dirty="0" err="1" smtClean="0"/>
              <a:t>dehydratase</a:t>
            </a:r>
            <a:r>
              <a:rPr lang="nl-NL" sz="1400" i="1" dirty="0" smtClean="0"/>
              <a:t> </a:t>
            </a:r>
            <a:r>
              <a:rPr lang="nl-NL" sz="1400" i="1" dirty="0" err="1" smtClean="0"/>
              <a:t>activity</a:t>
            </a:r>
            <a:r>
              <a:rPr lang="nl-NL" sz="1400" i="1" dirty="0" smtClean="0"/>
              <a:t>)</a:t>
            </a:r>
            <a:r>
              <a:rPr lang="en-US" sz="1400" dirty="0" smtClean="0"/>
              <a:t>. This gene is one of several (at least 7) </a:t>
            </a:r>
            <a:r>
              <a:rPr lang="en-US" sz="1400" dirty="0" err="1" smtClean="0"/>
              <a:t>isozymes</a:t>
            </a:r>
            <a:r>
              <a:rPr lang="en-US" sz="1400" dirty="0" smtClean="0"/>
              <a:t> of carbonic </a:t>
            </a:r>
            <a:r>
              <a:rPr lang="en-US" sz="1400" dirty="0" err="1" smtClean="0"/>
              <a:t>anhydrase</a:t>
            </a:r>
            <a:r>
              <a:rPr lang="en-US" sz="1400" dirty="0" smtClean="0"/>
              <a:t>.</a:t>
            </a:r>
          </a:p>
          <a:p>
            <a:pPr marL="857250" indent="-857250"/>
            <a:endParaRPr lang="en-US" sz="1400" dirty="0" smtClean="0"/>
          </a:p>
          <a:p>
            <a:pPr marL="857250" indent="-857250"/>
            <a:endParaRPr lang="en-US" sz="1400" dirty="0" smtClean="0"/>
          </a:p>
          <a:p>
            <a:pPr marL="1597025" indent="-1597025"/>
            <a:r>
              <a:rPr lang="en-US" sz="1400" dirty="0" smtClean="0"/>
              <a:t>Associated disease(s): Mutations in this gene are associated with </a:t>
            </a:r>
            <a:r>
              <a:rPr lang="nl-NL" sz="1400" dirty="0" smtClean="0"/>
              <a:t>osteopetrosis, </a:t>
            </a:r>
            <a:r>
              <a:rPr lang="nl-NL" sz="1400" dirty="0" err="1" smtClean="0"/>
              <a:t>autosomal</a:t>
            </a:r>
            <a:r>
              <a:rPr lang="nl-NL" sz="1400" dirty="0" smtClean="0"/>
              <a:t> </a:t>
            </a:r>
            <a:r>
              <a:rPr lang="nl-NL" sz="1400" dirty="0" err="1" smtClean="0"/>
              <a:t>recessive</a:t>
            </a:r>
            <a:r>
              <a:rPr lang="nl-NL" sz="1400" dirty="0" smtClean="0"/>
              <a:t> 3, </a:t>
            </a:r>
            <a:r>
              <a:rPr lang="nl-NL" sz="1400" dirty="0" err="1" smtClean="0"/>
              <a:t>with</a:t>
            </a:r>
            <a:r>
              <a:rPr lang="nl-NL" sz="1400" dirty="0" smtClean="0"/>
              <a:t> renal </a:t>
            </a:r>
            <a:r>
              <a:rPr lang="nl-NL" sz="1400" dirty="0" err="1" smtClean="0"/>
              <a:t>tubular</a:t>
            </a:r>
            <a:r>
              <a:rPr lang="nl-NL" sz="1400" dirty="0" smtClean="0"/>
              <a:t> </a:t>
            </a:r>
            <a:r>
              <a:rPr lang="nl-NL" sz="1400" dirty="0" err="1" smtClean="0"/>
              <a:t>acidosis</a:t>
            </a:r>
            <a:r>
              <a:rPr lang="nl-NL" sz="1400" dirty="0" smtClean="0"/>
              <a:t>, and osteopetrosis </a:t>
            </a:r>
            <a:r>
              <a:rPr lang="nl-NL" sz="1400" dirty="0" err="1" smtClean="0"/>
              <a:t>autosomal</a:t>
            </a:r>
            <a:r>
              <a:rPr lang="nl-NL" sz="1400" dirty="0" smtClean="0"/>
              <a:t> </a:t>
            </a:r>
            <a:r>
              <a:rPr lang="nl-NL" sz="1400" dirty="0" err="1" smtClean="0"/>
              <a:t>recessive</a:t>
            </a:r>
            <a:r>
              <a:rPr lang="nl-NL" sz="1400" dirty="0" smtClean="0"/>
              <a:t> 3.</a:t>
            </a:r>
            <a:r>
              <a:rPr lang="en-US" sz="1400" dirty="0" smtClean="0"/>
              <a:t> </a:t>
            </a:r>
          </a:p>
          <a:p>
            <a:pPr marL="1597025" indent="-1597025"/>
            <a:endParaRPr lang="nl-NL" sz="1400" dirty="0" smtClean="0"/>
          </a:p>
          <a:p>
            <a:pPr marL="1597025" indent="-1597025"/>
            <a:endParaRPr lang="nl-NL" sz="1400" dirty="0" smtClean="0"/>
          </a:p>
          <a:p>
            <a:pPr marL="1597025" indent="-1597025"/>
            <a:r>
              <a:rPr lang="nl-NL" sz="1400" dirty="0" err="1" smtClean="0"/>
              <a:t>Associated</a:t>
            </a:r>
            <a:r>
              <a:rPr lang="nl-NL" sz="1400" dirty="0" smtClean="0"/>
              <a:t> </a:t>
            </a:r>
            <a:r>
              <a:rPr lang="nl-NL" sz="1400" dirty="0" err="1" smtClean="0"/>
              <a:t>syndrome</a:t>
            </a:r>
            <a:r>
              <a:rPr lang="nl-NL" sz="1400" dirty="0" smtClean="0"/>
              <a:t>(s): </a:t>
            </a:r>
            <a:r>
              <a:rPr lang="nl-NL" sz="1400" dirty="0" err="1" smtClean="0"/>
              <a:t>nothing</a:t>
            </a:r>
            <a:endParaRPr lang="nl-NL" sz="1400" dirty="0" smtClean="0"/>
          </a:p>
          <a:p>
            <a:pPr marL="1597025" indent="-1597025"/>
            <a:endParaRPr lang="nl-NL" sz="1400" dirty="0" smtClean="0"/>
          </a:p>
          <a:p>
            <a:pPr marL="1597025" indent="-1597025"/>
            <a:endParaRPr lang="nl-NL" sz="1400" dirty="0" smtClean="0"/>
          </a:p>
          <a:p>
            <a:pPr marL="1597025" indent="-1597025"/>
            <a:r>
              <a:rPr lang="nl-NL" sz="1400" dirty="0" err="1" smtClean="0"/>
              <a:t>Publications</a:t>
            </a:r>
            <a:r>
              <a:rPr lang="nl-NL" sz="1400" dirty="0" smtClean="0"/>
              <a:t> </a:t>
            </a:r>
            <a:r>
              <a:rPr lang="nl-NL" sz="1400" dirty="0" smtClean="0"/>
              <a:t>CA2/</a:t>
            </a:r>
            <a:r>
              <a:rPr lang="nl-NL" sz="1400" dirty="0" err="1" smtClean="0"/>
              <a:t>cleft</a:t>
            </a:r>
            <a:r>
              <a:rPr lang="nl-NL" sz="1400" dirty="0" smtClean="0"/>
              <a:t> </a:t>
            </a:r>
            <a:r>
              <a:rPr lang="nl-NL" sz="1400" dirty="0" smtClean="0"/>
              <a:t>(</a:t>
            </a:r>
            <a:r>
              <a:rPr lang="nl-NL" sz="1400" dirty="0" err="1" smtClean="0"/>
              <a:t>OFCs</a:t>
            </a:r>
            <a:r>
              <a:rPr lang="nl-NL" sz="1400" dirty="0" smtClean="0"/>
              <a:t>):  </a:t>
            </a:r>
            <a:r>
              <a:rPr lang="nl-NL" sz="1400" b="1" dirty="0" smtClean="0"/>
              <a:t>NO</a:t>
            </a:r>
            <a:endParaRPr lang="en-US" sz="1400" dirty="0" smtClean="0"/>
          </a:p>
        </p:txBody>
      </p:sp>
      <p:sp>
        <p:nvSpPr>
          <p:cNvPr id="6" name="TextBox 5"/>
          <p:cNvSpPr txBox="1"/>
          <p:nvPr/>
        </p:nvSpPr>
        <p:spPr>
          <a:xfrm>
            <a:off x="6553200" y="152400"/>
            <a:ext cx="2286000" cy="400110"/>
          </a:xfrm>
          <a:prstGeom prst="rect">
            <a:avLst/>
          </a:prstGeom>
          <a:noFill/>
          <a:ln w="25400">
            <a:solidFill>
              <a:schemeClr val="tx1">
                <a:lumMod val="95000"/>
                <a:lumOff val="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accent6">
                    <a:lumMod val="75000"/>
                  </a:schemeClr>
                </a:solidFill>
              </a:rPr>
              <a:t>rs12543318 </a:t>
            </a:r>
            <a:r>
              <a:rPr lang="en-US" sz="2000" dirty="0" smtClean="0"/>
              <a:t>(chr8q)</a:t>
            </a:r>
            <a:endParaRPr lang="en-US" sz="2000" b="1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3400" y="609600"/>
            <a:ext cx="800100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000" dirty="0" smtClean="0"/>
              <a:t>CA3</a:t>
            </a:r>
          </a:p>
          <a:p>
            <a:r>
              <a:rPr lang="nl-NL" sz="1400" i="1" dirty="0" err="1" smtClean="0"/>
              <a:t>Carbonic</a:t>
            </a:r>
            <a:r>
              <a:rPr lang="nl-NL" sz="1400" i="1" dirty="0" smtClean="0"/>
              <a:t> </a:t>
            </a:r>
            <a:r>
              <a:rPr lang="nl-NL" sz="1400" i="1" dirty="0" err="1" smtClean="0"/>
              <a:t>Anhydrase</a:t>
            </a:r>
            <a:r>
              <a:rPr lang="nl-NL" sz="1400" i="1" dirty="0" smtClean="0"/>
              <a:t> III, </a:t>
            </a:r>
            <a:r>
              <a:rPr lang="nl-NL" sz="1400" i="1" dirty="0" err="1" smtClean="0"/>
              <a:t>Muscle</a:t>
            </a:r>
            <a:r>
              <a:rPr lang="nl-NL" sz="1400" i="1" dirty="0" smtClean="0"/>
              <a:t> </a:t>
            </a:r>
            <a:r>
              <a:rPr lang="nl-NL" sz="1400" i="1" dirty="0" err="1" smtClean="0"/>
              <a:t>Specific</a:t>
            </a:r>
            <a:endParaRPr lang="en-US" sz="1400" i="1" dirty="0" smtClean="0"/>
          </a:p>
        </p:txBody>
      </p:sp>
      <p:sp>
        <p:nvSpPr>
          <p:cNvPr id="5" name="TextBox 4"/>
          <p:cNvSpPr txBox="1"/>
          <p:nvPr/>
        </p:nvSpPr>
        <p:spPr>
          <a:xfrm>
            <a:off x="609600" y="2209800"/>
            <a:ext cx="7772400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57250" indent="-857250"/>
            <a:r>
              <a:rPr lang="en-US" sz="1400" dirty="0" smtClean="0"/>
              <a:t>Function(s): Carbonic </a:t>
            </a:r>
            <a:r>
              <a:rPr lang="en-US" sz="1400" dirty="0" err="1" smtClean="0"/>
              <a:t>anhydrases</a:t>
            </a:r>
            <a:r>
              <a:rPr lang="en-US" sz="1400" dirty="0" smtClean="0"/>
              <a:t> (CAs) are a large family of zinc </a:t>
            </a:r>
            <a:r>
              <a:rPr lang="en-US" sz="1400" dirty="0" err="1" smtClean="0"/>
              <a:t>metalloenzymes</a:t>
            </a:r>
            <a:r>
              <a:rPr lang="en-US" sz="1400" dirty="0" smtClean="0"/>
              <a:t> that catalyze the reversible hydration of carbon dioxide (</a:t>
            </a:r>
            <a:r>
              <a:rPr lang="nl-NL" sz="1400" i="1" dirty="0" err="1" smtClean="0"/>
              <a:t>carbonate</a:t>
            </a:r>
            <a:r>
              <a:rPr lang="nl-NL" sz="1400" i="1" dirty="0" smtClean="0"/>
              <a:t> </a:t>
            </a:r>
            <a:r>
              <a:rPr lang="nl-NL" sz="1400" i="1" dirty="0" err="1" smtClean="0"/>
              <a:t>dehydratase</a:t>
            </a:r>
            <a:r>
              <a:rPr lang="nl-NL" sz="1400" i="1" dirty="0" smtClean="0"/>
              <a:t> </a:t>
            </a:r>
            <a:r>
              <a:rPr lang="nl-NL" sz="1400" i="1" dirty="0" err="1" smtClean="0"/>
              <a:t>activity</a:t>
            </a:r>
            <a:r>
              <a:rPr lang="nl-NL" sz="1400" i="1" dirty="0" smtClean="0"/>
              <a:t>)</a:t>
            </a:r>
            <a:r>
              <a:rPr lang="en-US" sz="1400" dirty="0" smtClean="0"/>
              <a:t>. This gene is one of several (at least 7) </a:t>
            </a:r>
            <a:r>
              <a:rPr lang="en-US" sz="1400" dirty="0" err="1" smtClean="0"/>
              <a:t>isozymes</a:t>
            </a:r>
            <a:r>
              <a:rPr lang="en-US" sz="1400" dirty="0" smtClean="0"/>
              <a:t> of carbonic </a:t>
            </a:r>
            <a:r>
              <a:rPr lang="en-US" sz="1400" dirty="0" err="1" smtClean="0"/>
              <a:t>anhydrase</a:t>
            </a:r>
            <a:r>
              <a:rPr lang="en-US" sz="1400" dirty="0" smtClean="0"/>
              <a:t>. The expression of this gene is strictly tissue specific and present at high levels in skeletal muscle and much lower levels</a:t>
            </a:r>
            <a:br>
              <a:rPr lang="en-US" sz="1400" dirty="0" smtClean="0"/>
            </a:br>
            <a:r>
              <a:rPr lang="en-US" sz="1400" dirty="0" smtClean="0"/>
              <a:t>in cardiac and smooth muscle.</a:t>
            </a:r>
          </a:p>
          <a:p>
            <a:pPr marL="857250" indent="-857250"/>
            <a:endParaRPr lang="en-US" sz="1400" dirty="0" smtClean="0"/>
          </a:p>
          <a:p>
            <a:pPr marL="857250" indent="-857250"/>
            <a:endParaRPr lang="en-US" sz="1400" dirty="0" smtClean="0"/>
          </a:p>
          <a:p>
            <a:pPr marL="1597025" indent="-1597025"/>
            <a:r>
              <a:rPr lang="en-US" sz="1400" dirty="0" smtClean="0"/>
              <a:t>Associated disease(s): Mutations in this gene are associated with </a:t>
            </a:r>
            <a:r>
              <a:rPr lang="nl-NL" sz="1400" dirty="0" smtClean="0"/>
              <a:t>hordeolum and laryngeal </a:t>
            </a:r>
            <a:r>
              <a:rPr lang="nl-NL" sz="1400" dirty="0" err="1" smtClean="0"/>
              <a:t>disease</a:t>
            </a:r>
            <a:r>
              <a:rPr lang="nl-NL" sz="1400" dirty="0" smtClean="0"/>
              <a:t>.</a:t>
            </a:r>
            <a:r>
              <a:rPr lang="en-US" sz="1400" dirty="0" smtClean="0"/>
              <a:t> </a:t>
            </a:r>
          </a:p>
          <a:p>
            <a:pPr marL="1597025" indent="-1597025"/>
            <a:endParaRPr lang="nl-NL" sz="1400" dirty="0" smtClean="0"/>
          </a:p>
          <a:p>
            <a:pPr marL="1597025" indent="-1597025"/>
            <a:endParaRPr lang="nl-NL" sz="1400" dirty="0" smtClean="0"/>
          </a:p>
          <a:p>
            <a:pPr marL="1597025" indent="-1597025"/>
            <a:r>
              <a:rPr lang="nl-NL" sz="1400" dirty="0" err="1" smtClean="0"/>
              <a:t>Associated</a:t>
            </a:r>
            <a:r>
              <a:rPr lang="nl-NL" sz="1400" dirty="0" smtClean="0"/>
              <a:t> </a:t>
            </a:r>
            <a:r>
              <a:rPr lang="nl-NL" sz="1400" dirty="0" err="1" smtClean="0"/>
              <a:t>syndrome</a:t>
            </a:r>
            <a:r>
              <a:rPr lang="nl-NL" sz="1400" dirty="0" smtClean="0"/>
              <a:t>(s): </a:t>
            </a:r>
            <a:r>
              <a:rPr lang="nl-NL" sz="1400" dirty="0" err="1" smtClean="0"/>
              <a:t>nothing</a:t>
            </a:r>
            <a:endParaRPr lang="nl-NL" sz="1400" dirty="0" smtClean="0"/>
          </a:p>
          <a:p>
            <a:pPr marL="1597025" indent="-1597025"/>
            <a:endParaRPr lang="nl-NL" sz="1400" dirty="0" smtClean="0"/>
          </a:p>
          <a:p>
            <a:pPr marL="1597025" indent="-1597025"/>
            <a:endParaRPr lang="nl-NL" sz="1400" dirty="0" smtClean="0"/>
          </a:p>
          <a:p>
            <a:pPr marL="1597025" indent="-1597025"/>
            <a:r>
              <a:rPr lang="nl-NL" sz="1400" dirty="0" err="1" smtClean="0"/>
              <a:t>Publications</a:t>
            </a:r>
            <a:r>
              <a:rPr lang="nl-NL" sz="1400" dirty="0" smtClean="0"/>
              <a:t> </a:t>
            </a:r>
            <a:r>
              <a:rPr lang="nl-NL" sz="1400" dirty="0" smtClean="0"/>
              <a:t>CA3/</a:t>
            </a:r>
            <a:r>
              <a:rPr lang="nl-NL" sz="1400" dirty="0" err="1" smtClean="0"/>
              <a:t>cleft</a:t>
            </a:r>
            <a:r>
              <a:rPr lang="nl-NL" sz="1400" dirty="0" smtClean="0"/>
              <a:t> </a:t>
            </a:r>
            <a:r>
              <a:rPr lang="nl-NL" sz="1400" dirty="0" smtClean="0"/>
              <a:t>(</a:t>
            </a:r>
            <a:r>
              <a:rPr lang="nl-NL" sz="1400" dirty="0" err="1" smtClean="0"/>
              <a:t>OFCs</a:t>
            </a:r>
            <a:r>
              <a:rPr lang="nl-NL" sz="1400" dirty="0" smtClean="0"/>
              <a:t>):  </a:t>
            </a:r>
            <a:r>
              <a:rPr lang="nl-NL" sz="1400" b="1" dirty="0" smtClean="0"/>
              <a:t>NO</a:t>
            </a:r>
            <a:endParaRPr lang="en-US" sz="1400" dirty="0" smtClean="0"/>
          </a:p>
        </p:txBody>
      </p:sp>
      <p:sp>
        <p:nvSpPr>
          <p:cNvPr id="6" name="TextBox 5"/>
          <p:cNvSpPr txBox="1"/>
          <p:nvPr/>
        </p:nvSpPr>
        <p:spPr>
          <a:xfrm>
            <a:off x="6553200" y="152400"/>
            <a:ext cx="2286000" cy="400110"/>
          </a:xfrm>
          <a:prstGeom prst="rect">
            <a:avLst/>
          </a:prstGeom>
          <a:noFill/>
          <a:ln w="25400">
            <a:solidFill>
              <a:schemeClr val="tx1">
                <a:lumMod val="95000"/>
                <a:lumOff val="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accent6">
                    <a:lumMod val="75000"/>
                  </a:schemeClr>
                </a:solidFill>
              </a:rPr>
              <a:t>rs12543318 </a:t>
            </a:r>
            <a:r>
              <a:rPr lang="en-US" sz="2000" dirty="0" smtClean="0"/>
              <a:t>(chr8q)</a:t>
            </a:r>
            <a:endParaRPr lang="en-US" sz="2000" b="1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3400" y="609600"/>
            <a:ext cx="800100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000" dirty="0" smtClean="0"/>
              <a:t>CA13</a:t>
            </a:r>
          </a:p>
          <a:p>
            <a:r>
              <a:rPr lang="nl-NL" sz="1400" i="1" dirty="0" err="1" smtClean="0"/>
              <a:t>Carbonic</a:t>
            </a:r>
            <a:r>
              <a:rPr lang="nl-NL" sz="1400" i="1" dirty="0" smtClean="0"/>
              <a:t> </a:t>
            </a:r>
            <a:r>
              <a:rPr lang="nl-NL" sz="1400" i="1" dirty="0" err="1" smtClean="0"/>
              <a:t>Anhydrase</a:t>
            </a:r>
            <a:r>
              <a:rPr lang="nl-NL" sz="1400" i="1" dirty="0" smtClean="0"/>
              <a:t> XIII</a:t>
            </a:r>
            <a:endParaRPr lang="en-US" sz="1400" i="1" dirty="0" smtClean="0"/>
          </a:p>
        </p:txBody>
      </p:sp>
      <p:sp>
        <p:nvSpPr>
          <p:cNvPr id="5" name="TextBox 4"/>
          <p:cNvSpPr txBox="1"/>
          <p:nvPr/>
        </p:nvSpPr>
        <p:spPr>
          <a:xfrm>
            <a:off x="609600" y="2288500"/>
            <a:ext cx="7543800" cy="2893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57250" indent="-857250"/>
            <a:r>
              <a:rPr lang="en-US" sz="1400" dirty="0" smtClean="0"/>
              <a:t>Function(s): Carbonic </a:t>
            </a:r>
            <a:r>
              <a:rPr lang="en-US" sz="1400" dirty="0" err="1" smtClean="0"/>
              <a:t>anhydrases</a:t>
            </a:r>
            <a:r>
              <a:rPr lang="en-US" sz="1400" dirty="0" smtClean="0"/>
              <a:t> (CAs) are a large family of zinc </a:t>
            </a:r>
            <a:r>
              <a:rPr lang="en-US" sz="1400" dirty="0" err="1" smtClean="0"/>
              <a:t>metalloenzymes</a:t>
            </a:r>
            <a:r>
              <a:rPr lang="en-US" sz="1400" dirty="0" smtClean="0"/>
              <a:t> that catalyze the reversible hydration of carbon dioxide (</a:t>
            </a:r>
            <a:r>
              <a:rPr lang="nl-NL" sz="1400" i="1" dirty="0" err="1" smtClean="0"/>
              <a:t>carbonate</a:t>
            </a:r>
            <a:r>
              <a:rPr lang="nl-NL" sz="1400" i="1" dirty="0" smtClean="0"/>
              <a:t> </a:t>
            </a:r>
            <a:r>
              <a:rPr lang="nl-NL" sz="1400" i="1" dirty="0" err="1" smtClean="0"/>
              <a:t>dehydratase</a:t>
            </a:r>
            <a:r>
              <a:rPr lang="nl-NL" sz="1400" i="1" dirty="0" smtClean="0"/>
              <a:t> </a:t>
            </a:r>
            <a:r>
              <a:rPr lang="nl-NL" sz="1400" i="1" dirty="0" err="1" smtClean="0"/>
              <a:t>activity</a:t>
            </a:r>
            <a:r>
              <a:rPr lang="nl-NL" sz="1400" i="1" dirty="0" smtClean="0"/>
              <a:t>)</a:t>
            </a:r>
            <a:r>
              <a:rPr lang="en-US" sz="1400" dirty="0" smtClean="0"/>
              <a:t>. This gene is one of several (at least 7) </a:t>
            </a:r>
            <a:r>
              <a:rPr lang="en-US" sz="1400" dirty="0" err="1" smtClean="0"/>
              <a:t>isozymes</a:t>
            </a:r>
            <a:r>
              <a:rPr lang="en-US" sz="1400" dirty="0" smtClean="0"/>
              <a:t> of carbonic </a:t>
            </a:r>
            <a:r>
              <a:rPr lang="en-US" sz="1400" dirty="0" err="1" smtClean="0"/>
              <a:t>anhydrase</a:t>
            </a:r>
            <a:r>
              <a:rPr lang="en-US" sz="1400" dirty="0" smtClean="0"/>
              <a:t>.</a:t>
            </a:r>
          </a:p>
          <a:p>
            <a:pPr marL="857250" indent="-857250"/>
            <a:endParaRPr lang="en-US" sz="1400" dirty="0" smtClean="0"/>
          </a:p>
          <a:p>
            <a:pPr marL="857250" indent="-857250"/>
            <a:endParaRPr lang="en-US" sz="1400" dirty="0" smtClean="0"/>
          </a:p>
          <a:p>
            <a:pPr marL="1597025" indent="-1597025"/>
            <a:r>
              <a:rPr lang="en-US" sz="1400" dirty="0" smtClean="0"/>
              <a:t>Associated disease(s): Mutations in this gene are </a:t>
            </a:r>
            <a:r>
              <a:rPr lang="en-US" sz="1400" dirty="0" err="1" smtClean="0"/>
              <a:t>associatedwith</a:t>
            </a:r>
            <a:r>
              <a:rPr lang="nl-NL" sz="1400" dirty="0" smtClean="0"/>
              <a:t> suppurative </a:t>
            </a:r>
            <a:r>
              <a:rPr lang="nl-NL" sz="1400" dirty="0" err="1" smtClean="0"/>
              <a:t>otitis</a:t>
            </a:r>
            <a:r>
              <a:rPr lang="nl-NL" sz="1400" dirty="0" smtClean="0"/>
              <a:t> </a:t>
            </a:r>
            <a:r>
              <a:rPr lang="nl-NL" sz="1400" dirty="0" smtClean="0"/>
              <a:t>media </a:t>
            </a:r>
            <a:r>
              <a:rPr lang="nl-NL" sz="1400" dirty="0" smtClean="0"/>
              <a:t>and otitis media.</a:t>
            </a:r>
            <a:r>
              <a:rPr lang="en-US" sz="1400" dirty="0" smtClean="0"/>
              <a:t> </a:t>
            </a:r>
          </a:p>
          <a:p>
            <a:pPr marL="1597025" indent="-1597025"/>
            <a:endParaRPr lang="nl-NL" sz="1400" dirty="0" smtClean="0"/>
          </a:p>
          <a:p>
            <a:pPr marL="1597025" indent="-1597025"/>
            <a:endParaRPr lang="nl-NL" sz="1400" dirty="0" smtClean="0"/>
          </a:p>
          <a:p>
            <a:pPr marL="1597025" indent="-1597025"/>
            <a:r>
              <a:rPr lang="nl-NL" sz="1400" dirty="0" err="1" smtClean="0"/>
              <a:t>Associated</a:t>
            </a:r>
            <a:r>
              <a:rPr lang="nl-NL" sz="1400" dirty="0" smtClean="0"/>
              <a:t> </a:t>
            </a:r>
            <a:r>
              <a:rPr lang="nl-NL" sz="1400" dirty="0" err="1" smtClean="0"/>
              <a:t>syndrome</a:t>
            </a:r>
            <a:r>
              <a:rPr lang="nl-NL" sz="1400" dirty="0" smtClean="0"/>
              <a:t>(s): </a:t>
            </a:r>
            <a:r>
              <a:rPr lang="nl-NL" sz="1400" dirty="0" err="1" smtClean="0"/>
              <a:t>nothing</a:t>
            </a:r>
            <a:endParaRPr lang="nl-NL" sz="1400" dirty="0" smtClean="0"/>
          </a:p>
          <a:p>
            <a:pPr marL="1597025" indent="-1597025"/>
            <a:endParaRPr lang="nl-NL" sz="1400" dirty="0" smtClean="0"/>
          </a:p>
          <a:p>
            <a:pPr marL="1597025" indent="-1597025"/>
            <a:endParaRPr lang="nl-NL" sz="1400" dirty="0" smtClean="0"/>
          </a:p>
          <a:p>
            <a:pPr marL="1597025" indent="-1597025"/>
            <a:r>
              <a:rPr lang="nl-NL" sz="1400" dirty="0" err="1" smtClean="0"/>
              <a:t>Publications</a:t>
            </a:r>
            <a:r>
              <a:rPr lang="nl-NL" sz="1400" dirty="0" smtClean="0"/>
              <a:t> </a:t>
            </a:r>
            <a:r>
              <a:rPr lang="nl-NL" sz="1400" dirty="0" smtClean="0"/>
              <a:t>CA13/</a:t>
            </a:r>
            <a:r>
              <a:rPr lang="nl-NL" sz="1400" dirty="0" err="1" smtClean="0"/>
              <a:t>cleft</a:t>
            </a:r>
            <a:r>
              <a:rPr lang="nl-NL" sz="1400" dirty="0" smtClean="0"/>
              <a:t> </a:t>
            </a:r>
            <a:r>
              <a:rPr lang="nl-NL" sz="1400" dirty="0" smtClean="0"/>
              <a:t>(</a:t>
            </a:r>
            <a:r>
              <a:rPr lang="nl-NL" sz="1400" dirty="0" err="1" smtClean="0"/>
              <a:t>OFCs</a:t>
            </a:r>
            <a:r>
              <a:rPr lang="nl-NL" sz="1400" dirty="0" smtClean="0"/>
              <a:t>):  </a:t>
            </a:r>
            <a:r>
              <a:rPr lang="nl-NL" sz="1400" b="1" dirty="0" smtClean="0"/>
              <a:t>NO</a:t>
            </a:r>
            <a:endParaRPr lang="en-US" sz="1400" dirty="0" smtClean="0"/>
          </a:p>
        </p:txBody>
      </p:sp>
      <p:sp>
        <p:nvSpPr>
          <p:cNvPr id="6" name="TextBox 5"/>
          <p:cNvSpPr txBox="1"/>
          <p:nvPr/>
        </p:nvSpPr>
        <p:spPr>
          <a:xfrm>
            <a:off x="6553200" y="152400"/>
            <a:ext cx="2286000" cy="400110"/>
          </a:xfrm>
          <a:prstGeom prst="rect">
            <a:avLst/>
          </a:prstGeom>
          <a:noFill/>
          <a:ln w="25400">
            <a:solidFill>
              <a:schemeClr val="tx1">
                <a:lumMod val="95000"/>
                <a:lumOff val="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accent6">
                    <a:lumMod val="75000"/>
                  </a:schemeClr>
                </a:solidFill>
              </a:rPr>
              <a:t>rs12543318 </a:t>
            </a:r>
            <a:r>
              <a:rPr lang="en-US" sz="2000" dirty="0" smtClean="0"/>
              <a:t>(chr8q)</a:t>
            </a:r>
            <a:endParaRPr lang="en-US" sz="2000" b="1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3400" y="609600"/>
            <a:ext cx="800100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000" dirty="0" smtClean="0"/>
              <a:t>CNBD1 </a:t>
            </a:r>
          </a:p>
          <a:p>
            <a:r>
              <a:rPr lang="en-US" sz="1400" i="1" dirty="0" smtClean="0"/>
              <a:t>Cyclic Nucleotide Binding Domain Containing 1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09600" y="2286000"/>
            <a:ext cx="77724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57250" indent="-857250"/>
            <a:r>
              <a:rPr lang="en-US" sz="1400" dirty="0" smtClean="0"/>
              <a:t>Function(s): Its functions are not known.</a:t>
            </a:r>
          </a:p>
          <a:p>
            <a:pPr marL="857250" indent="-857250"/>
            <a:endParaRPr lang="en-US" sz="1400" dirty="0" smtClean="0"/>
          </a:p>
          <a:p>
            <a:pPr marL="857250" indent="-857250"/>
            <a:endParaRPr lang="en-US" sz="1400" dirty="0" smtClean="0"/>
          </a:p>
          <a:p>
            <a:pPr marL="1597025" indent="-1597025"/>
            <a:r>
              <a:rPr lang="en-US" sz="1400" dirty="0" smtClean="0"/>
              <a:t>Associated disease(s): nothing </a:t>
            </a:r>
          </a:p>
          <a:p>
            <a:pPr marL="1597025" indent="-1597025"/>
            <a:endParaRPr lang="nl-NL" sz="1400" dirty="0" smtClean="0"/>
          </a:p>
          <a:p>
            <a:pPr marL="1597025" indent="-1597025"/>
            <a:endParaRPr lang="nl-NL" sz="1400" dirty="0" smtClean="0"/>
          </a:p>
          <a:p>
            <a:pPr marL="1597025" indent="-1597025"/>
            <a:r>
              <a:rPr lang="nl-NL" sz="1400" dirty="0" err="1" smtClean="0"/>
              <a:t>Associated</a:t>
            </a:r>
            <a:r>
              <a:rPr lang="nl-NL" sz="1400" dirty="0" smtClean="0"/>
              <a:t> </a:t>
            </a:r>
            <a:r>
              <a:rPr lang="nl-NL" sz="1400" dirty="0" err="1" smtClean="0"/>
              <a:t>syndrome</a:t>
            </a:r>
            <a:r>
              <a:rPr lang="nl-NL" sz="1400" dirty="0" smtClean="0"/>
              <a:t>(s): </a:t>
            </a:r>
            <a:r>
              <a:rPr lang="nl-NL" sz="1400" dirty="0" err="1" smtClean="0"/>
              <a:t>nothing</a:t>
            </a:r>
            <a:endParaRPr lang="nl-NL" sz="1400" dirty="0" smtClean="0"/>
          </a:p>
          <a:p>
            <a:pPr marL="1597025" indent="-1597025"/>
            <a:endParaRPr lang="nl-NL" sz="1400" dirty="0" smtClean="0"/>
          </a:p>
          <a:p>
            <a:pPr marL="1597025" indent="-1597025"/>
            <a:endParaRPr lang="nl-NL" sz="1400" dirty="0" smtClean="0"/>
          </a:p>
          <a:p>
            <a:pPr marL="1597025" indent="-1597025"/>
            <a:r>
              <a:rPr lang="nl-NL" sz="1400" dirty="0" err="1" smtClean="0"/>
              <a:t>Publications</a:t>
            </a:r>
            <a:r>
              <a:rPr lang="nl-NL" sz="1400" dirty="0" smtClean="0"/>
              <a:t> </a:t>
            </a:r>
            <a:r>
              <a:rPr lang="nl-NL" sz="1400" dirty="0" smtClean="0"/>
              <a:t>CNBD1/</a:t>
            </a:r>
            <a:r>
              <a:rPr lang="nl-NL" sz="1400" dirty="0" err="1" smtClean="0"/>
              <a:t>cleft</a:t>
            </a:r>
            <a:r>
              <a:rPr lang="nl-NL" sz="1400" dirty="0" smtClean="0"/>
              <a:t> </a:t>
            </a:r>
            <a:r>
              <a:rPr lang="nl-NL" sz="1400" dirty="0" smtClean="0"/>
              <a:t>(</a:t>
            </a:r>
            <a:r>
              <a:rPr lang="nl-NL" sz="1400" dirty="0" err="1" smtClean="0"/>
              <a:t>OFCs</a:t>
            </a:r>
            <a:r>
              <a:rPr lang="nl-NL" sz="1400" dirty="0" smtClean="0"/>
              <a:t>):  </a:t>
            </a:r>
            <a:r>
              <a:rPr lang="nl-NL" sz="1400" b="1" dirty="0" smtClean="0"/>
              <a:t>NO</a:t>
            </a:r>
            <a:endParaRPr lang="en-US" sz="1400" dirty="0" smtClean="0"/>
          </a:p>
        </p:txBody>
      </p:sp>
      <p:sp>
        <p:nvSpPr>
          <p:cNvPr id="6" name="TextBox 5"/>
          <p:cNvSpPr txBox="1"/>
          <p:nvPr/>
        </p:nvSpPr>
        <p:spPr>
          <a:xfrm>
            <a:off x="6553200" y="152400"/>
            <a:ext cx="2286000" cy="400110"/>
          </a:xfrm>
          <a:prstGeom prst="rect">
            <a:avLst/>
          </a:prstGeom>
          <a:noFill/>
          <a:ln w="25400">
            <a:solidFill>
              <a:schemeClr val="tx1">
                <a:lumMod val="95000"/>
                <a:lumOff val="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accent6">
                    <a:lumMod val="75000"/>
                  </a:schemeClr>
                </a:solidFill>
              </a:rPr>
              <a:t>rs12543318 </a:t>
            </a:r>
            <a:r>
              <a:rPr lang="en-US" sz="2000" dirty="0" smtClean="0"/>
              <a:t>(chr8q)</a:t>
            </a:r>
            <a:endParaRPr lang="en-US" sz="2000" b="1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3400" y="609600"/>
            <a:ext cx="800100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000" dirty="0" smtClean="0"/>
              <a:t>CNGB3 </a:t>
            </a:r>
          </a:p>
          <a:p>
            <a:r>
              <a:rPr lang="en-US" sz="1400" i="1" dirty="0" smtClean="0"/>
              <a:t>Cyclic Nucleotide Gated Channel Beta 3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09600" y="2286000"/>
            <a:ext cx="7924800" cy="2893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57250" indent="-857250"/>
            <a:r>
              <a:rPr lang="en-US" sz="1400" dirty="0" smtClean="0"/>
              <a:t>Function(s): Its encoded protein is a beta subunit of a cyclic nucleotide-gated ion channel. The encoded beta subunit appears to play a role in modulation of channel function in cone photoreceptors. This </a:t>
            </a:r>
            <a:r>
              <a:rPr lang="en-US" sz="1400" dirty="0" err="1" smtClean="0"/>
              <a:t>heterotetrameric</a:t>
            </a:r>
            <a:r>
              <a:rPr lang="en-US" sz="1400" dirty="0" smtClean="0"/>
              <a:t> channel is necessary for sensory </a:t>
            </a:r>
            <a:r>
              <a:rPr lang="en-US" sz="1400" dirty="0" err="1" smtClean="0"/>
              <a:t>transductionfunctions</a:t>
            </a:r>
            <a:r>
              <a:rPr lang="en-US" sz="1400" dirty="0" smtClean="0"/>
              <a:t> are not known.</a:t>
            </a:r>
          </a:p>
          <a:p>
            <a:pPr marL="857250" indent="-857250"/>
            <a:endParaRPr lang="en-US" sz="1400" dirty="0" smtClean="0"/>
          </a:p>
          <a:p>
            <a:pPr marL="857250" indent="-857250"/>
            <a:endParaRPr lang="en-US" sz="1400" dirty="0" smtClean="0"/>
          </a:p>
          <a:p>
            <a:pPr marL="1597025" indent="-1597025"/>
            <a:r>
              <a:rPr lang="en-US" sz="1400" dirty="0" smtClean="0"/>
              <a:t>Associated disease(s): Mutations in this gene are associated with</a:t>
            </a:r>
            <a:r>
              <a:rPr lang="nl-NL" sz="1400" dirty="0" smtClean="0"/>
              <a:t> </a:t>
            </a:r>
            <a:r>
              <a:rPr lang="en-US" sz="1400" dirty="0" err="1" smtClean="0"/>
              <a:t>Stargardt</a:t>
            </a:r>
            <a:r>
              <a:rPr lang="en-US" sz="1400" dirty="0" smtClean="0"/>
              <a:t> macular degeneration, and </a:t>
            </a:r>
            <a:r>
              <a:rPr lang="en-US" sz="1400" dirty="0" err="1" smtClean="0"/>
              <a:t>Stargardt</a:t>
            </a:r>
            <a:r>
              <a:rPr lang="en-US" sz="1400" dirty="0" smtClean="0"/>
              <a:t> disease (</a:t>
            </a:r>
            <a:r>
              <a:rPr lang="en-US" sz="1400" dirty="0" err="1" smtClean="0"/>
              <a:t>autosomal</a:t>
            </a:r>
            <a:r>
              <a:rPr lang="en-US" sz="1400" dirty="0" smtClean="0"/>
              <a:t> recessive). </a:t>
            </a:r>
          </a:p>
          <a:p>
            <a:pPr marL="1597025" indent="-1597025"/>
            <a:endParaRPr lang="nl-NL" sz="1400" dirty="0" smtClean="0"/>
          </a:p>
          <a:p>
            <a:pPr marL="1597025" indent="-1597025"/>
            <a:endParaRPr lang="nl-NL" sz="1400" dirty="0" smtClean="0"/>
          </a:p>
          <a:p>
            <a:pPr marL="1597025" indent="-1597025"/>
            <a:r>
              <a:rPr lang="nl-NL" sz="1400" dirty="0" err="1" smtClean="0"/>
              <a:t>Associated</a:t>
            </a:r>
            <a:r>
              <a:rPr lang="nl-NL" sz="1400" dirty="0" smtClean="0"/>
              <a:t> </a:t>
            </a:r>
            <a:r>
              <a:rPr lang="nl-NL" sz="1400" dirty="0" err="1" smtClean="0"/>
              <a:t>syndrome</a:t>
            </a:r>
            <a:r>
              <a:rPr lang="nl-NL" sz="1400" dirty="0" smtClean="0"/>
              <a:t>(s): </a:t>
            </a:r>
            <a:r>
              <a:rPr lang="nl-NL" sz="1400" dirty="0" err="1" smtClean="0"/>
              <a:t>nothing</a:t>
            </a:r>
            <a:endParaRPr lang="nl-NL" sz="1400" dirty="0" smtClean="0"/>
          </a:p>
          <a:p>
            <a:pPr marL="1597025" indent="-1597025"/>
            <a:endParaRPr lang="nl-NL" sz="1400" dirty="0" smtClean="0"/>
          </a:p>
          <a:p>
            <a:pPr marL="1597025" indent="-1597025"/>
            <a:endParaRPr lang="nl-NL" sz="1400" dirty="0" smtClean="0"/>
          </a:p>
          <a:p>
            <a:pPr marL="1597025" indent="-1597025"/>
            <a:r>
              <a:rPr lang="nl-NL" sz="1400" dirty="0" err="1" smtClean="0"/>
              <a:t>Publications</a:t>
            </a:r>
            <a:r>
              <a:rPr lang="nl-NL" sz="1400" dirty="0" smtClean="0"/>
              <a:t> </a:t>
            </a:r>
            <a:r>
              <a:rPr lang="nl-NL" sz="1400" dirty="0" smtClean="0"/>
              <a:t>CNGB3/</a:t>
            </a:r>
            <a:r>
              <a:rPr lang="nl-NL" sz="1400" dirty="0" err="1" smtClean="0"/>
              <a:t>cleft</a:t>
            </a:r>
            <a:r>
              <a:rPr lang="nl-NL" sz="1400" dirty="0" smtClean="0"/>
              <a:t> </a:t>
            </a:r>
            <a:r>
              <a:rPr lang="nl-NL" sz="1400" dirty="0" smtClean="0"/>
              <a:t>(</a:t>
            </a:r>
            <a:r>
              <a:rPr lang="nl-NL" sz="1400" dirty="0" err="1" smtClean="0"/>
              <a:t>OFCs</a:t>
            </a:r>
            <a:r>
              <a:rPr lang="nl-NL" sz="1400" dirty="0" smtClean="0"/>
              <a:t>):  </a:t>
            </a:r>
            <a:r>
              <a:rPr lang="nl-NL" sz="1400" b="1" dirty="0" smtClean="0"/>
              <a:t>NO</a:t>
            </a:r>
            <a:endParaRPr lang="en-US" sz="1400" dirty="0" smtClean="0"/>
          </a:p>
        </p:txBody>
      </p:sp>
      <p:sp>
        <p:nvSpPr>
          <p:cNvPr id="6" name="TextBox 5"/>
          <p:cNvSpPr txBox="1"/>
          <p:nvPr/>
        </p:nvSpPr>
        <p:spPr>
          <a:xfrm>
            <a:off x="6553200" y="152400"/>
            <a:ext cx="2286000" cy="400110"/>
          </a:xfrm>
          <a:prstGeom prst="rect">
            <a:avLst/>
          </a:prstGeom>
          <a:noFill/>
          <a:ln w="25400">
            <a:solidFill>
              <a:schemeClr val="tx1">
                <a:lumMod val="95000"/>
                <a:lumOff val="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accent6">
                    <a:lumMod val="75000"/>
                  </a:schemeClr>
                </a:solidFill>
              </a:rPr>
              <a:t>rs12543318 </a:t>
            </a:r>
            <a:r>
              <a:rPr lang="en-US" sz="2000" dirty="0" smtClean="0"/>
              <a:t>(chr8q)</a:t>
            </a:r>
            <a:endParaRPr lang="en-US" sz="2000" b="1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3400" y="609600"/>
            <a:ext cx="800100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000" dirty="0" smtClean="0"/>
              <a:t>CPNE3 </a:t>
            </a:r>
          </a:p>
          <a:p>
            <a:r>
              <a:rPr lang="nl-NL" sz="1400" i="1" dirty="0" err="1" smtClean="0"/>
              <a:t>Copine</a:t>
            </a:r>
            <a:r>
              <a:rPr lang="nl-NL" sz="1400" i="1" dirty="0" smtClean="0"/>
              <a:t> III</a:t>
            </a:r>
            <a:endParaRPr lang="en-US" sz="1400" i="1" dirty="0" smtClean="0"/>
          </a:p>
        </p:txBody>
      </p:sp>
      <p:sp>
        <p:nvSpPr>
          <p:cNvPr id="5" name="TextBox 4"/>
          <p:cNvSpPr txBox="1"/>
          <p:nvPr/>
        </p:nvSpPr>
        <p:spPr>
          <a:xfrm>
            <a:off x="609600" y="2286000"/>
            <a:ext cx="7924800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57250" indent="-857250"/>
            <a:r>
              <a:rPr lang="en-US" sz="1400" dirty="0" smtClean="0"/>
              <a:t>Function(s): Its encoded protein is calcium-dependent membrane-binding proteins which may regulate molecular events at the interface of the cell membrane and cytoplasm. </a:t>
            </a:r>
          </a:p>
          <a:p>
            <a:pPr marL="857250" indent="-857250"/>
            <a:endParaRPr lang="en-US" sz="1400" dirty="0" smtClean="0"/>
          </a:p>
          <a:p>
            <a:pPr marL="857250" indent="-857250"/>
            <a:endParaRPr lang="en-US" sz="1400" dirty="0" smtClean="0"/>
          </a:p>
          <a:p>
            <a:pPr marL="1597025" indent="-1597025"/>
            <a:r>
              <a:rPr lang="en-US" sz="1400" dirty="0" smtClean="0"/>
              <a:t>Associated disease(s): Mutations in this gene are associated with </a:t>
            </a:r>
            <a:r>
              <a:rPr lang="nl-NL" sz="1400" dirty="0" smtClean="0"/>
              <a:t>infertility and schizophrenia. </a:t>
            </a:r>
            <a:endParaRPr lang="en-US" sz="1400" dirty="0" smtClean="0"/>
          </a:p>
          <a:p>
            <a:pPr marL="1597025" indent="-1597025"/>
            <a:endParaRPr lang="nl-NL" sz="1400" dirty="0" smtClean="0"/>
          </a:p>
          <a:p>
            <a:pPr marL="1597025" indent="-1597025"/>
            <a:endParaRPr lang="nl-NL" sz="1400" dirty="0" smtClean="0"/>
          </a:p>
          <a:p>
            <a:pPr marL="1597025" indent="-1597025"/>
            <a:r>
              <a:rPr lang="nl-NL" sz="1400" dirty="0" err="1" smtClean="0"/>
              <a:t>Associated</a:t>
            </a:r>
            <a:r>
              <a:rPr lang="nl-NL" sz="1400" dirty="0" smtClean="0"/>
              <a:t> </a:t>
            </a:r>
            <a:r>
              <a:rPr lang="nl-NL" sz="1400" dirty="0" err="1" smtClean="0"/>
              <a:t>syndrome</a:t>
            </a:r>
            <a:r>
              <a:rPr lang="nl-NL" sz="1400" dirty="0" smtClean="0"/>
              <a:t>(s): </a:t>
            </a:r>
            <a:r>
              <a:rPr lang="nl-NL" sz="1400" dirty="0" err="1" smtClean="0"/>
              <a:t>nothing</a:t>
            </a:r>
            <a:endParaRPr lang="nl-NL" sz="1400" dirty="0" smtClean="0"/>
          </a:p>
          <a:p>
            <a:pPr marL="1597025" indent="-1597025"/>
            <a:endParaRPr lang="nl-NL" sz="1400" dirty="0" smtClean="0"/>
          </a:p>
          <a:p>
            <a:pPr marL="1597025" indent="-1597025"/>
            <a:endParaRPr lang="nl-NL" sz="1400" dirty="0" smtClean="0"/>
          </a:p>
          <a:p>
            <a:pPr marL="1597025" indent="-1597025"/>
            <a:r>
              <a:rPr lang="nl-NL" sz="1400" dirty="0" err="1" smtClean="0"/>
              <a:t>Publications</a:t>
            </a:r>
            <a:r>
              <a:rPr lang="nl-NL" sz="1400" dirty="0" smtClean="0"/>
              <a:t> </a:t>
            </a:r>
            <a:r>
              <a:rPr lang="nl-NL" sz="1400" dirty="0" smtClean="0"/>
              <a:t>CPNE3/</a:t>
            </a:r>
            <a:r>
              <a:rPr lang="nl-NL" sz="1400" dirty="0" err="1" smtClean="0"/>
              <a:t>cleft</a:t>
            </a:r>
            <a:r>
              <a:rPr lang="nl-NL" sz="1400" dirty="0" smtClean="0"/>
              <a:t> </a:t>
            </a:r>
            <a:r>
              <a:rPr lang="nl-NL" sz="1400" dirty="0" smtClean="0"/>
              <a:t>(</a:t>
            </a:r>
            <a:r>
              <a:rPr lang="nl-NL" sz="1400" dirty="0" err="1" smtClean="0"/>
              <a:t>OFCs</a:t>
            </a:r>
            <a:r>
              <a:rPr lang="nl-NL" sz="1400" dirty="0" smtClean="0"/>
              <a:t>):  </a:t>
            </a:r>
            <a:r>
              <a:rPr lang="nl-NL" sz="1400" b="1" dirty="0" smtClean="0"/>
              <a:t>NO</a:t>
            </a:r>
            <a:endParaRPr lang="en-US" sz="1400" dirty="0" smtClean="0"/>
          </a:p>
        </p:txBody>
      </p:sp>
      <p:sp>
        <p:nvSpPr>
          <p:cNvPr id="6" name="TextBox 5"/>
          <p:cNvSpPr txBox="1"/>
          <p:nvPr/>
        </p:nvSpPr>
        <p:spPr>
          <a:xfrm>
            <a:off x="6553200" y="152400"/>
            <a:ext cx="2286000" cy="400110"/>
          </a:xfrm>
          <a:prstGeom prst="rect">
            <a:avLst/>
          </a:prstGeom>
          <a:noFill/>
          <a:ln w="25400">
            <a:solidFill>
              <a:schemeClr val="tx1">
                <a:lumMod val="95000"/>
                <a:lumOff val="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accent6">
                    <a:lumMod val="75000"/>
                  </a:schemeClr>
                </a:solidFill>
              </a:rPr>
              <a:t>rs12543318 </a:t>
            </a:r>
            <a:r>
              <a:rPr lang="en-US" sz="2000" dirty="0" smtClean="0"/>
              <a:t>(chr8q)</a:t>
            </a:r>
            <a:endParaRPr lang="en-US" sz="2000" b="1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3400" y="609600"/>
            <a:ext cx="800100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000" dirty="0" smtClean="0">
                <a:solidFill>
                  <a:prstClr val="black"/>
                </a:solidFill>
              </a:rPr>
              <a:t>C8orf59</a:t>
            </a:r>
          </a:p>
          <a:p>
            <a:r>
              <a:rPr lang="en-US" sz="1400" i="1" dirty="0">
                <a:solidFill>
                  <a:prstClr val="black"/>
                </a:solidFill>
              </a:rPr>
              <a:t>Chromosome 8 Open Reading Frame </a:t>
            </a:r>
            <a:r>
              <a:rPr lang="en-US" sz="1400" i="1" dirty="0" smtClean="0">
                <a:solidFill>
                  <a:prstClr val="black"/>
                </a:solidFill>
              </a:rPr>
              <a:t>59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09600" y="2527518"/>
            <a:ext cx="7924800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57250" indent="-857250"/>
            <a:r>
              <a:rPr lang="en-US" sz="1400" dirty="0" smtClean="0">
                <a:solidFill>
                  <a:prstClr val="black"/>
                </a:solidFill>
              </a:rPr>
              <a:t>Function(s):  It is a </a:t>
            </a:r>
            <a:r>
              <a:rPr lang="en-US" sz="1400" dirty="0">
                <a:solidFill>
                  <a:prstClr val="black"/>
                </a:solidFill>
              </a:rPr>
              <a:t>protein-coding gene. An important </a:t>
            </a:r>
            <a:r>
              <a:rPr lang="en-US" sz="1400" dirty="0" err="1">
                <a:solidFill>
                  <a:prstClr val="black"/>
                </a:solidFill>
              </a:rPr>
              <a:t>paralog</a:t>
            </a:r>
            <a:r>
              <a:rPr lang="en-US" sz="1400" dirty="0">
                <a:solidFill>
                  <a:prstClr val="black"/>
                </a:solidFill>
              </a:rPr>
              <a:t> of this gene is ENSG00000226209</a:t>
            </a:r>
            <a:r>
              <a:rPr lang="en-US" sz="1400" dirty="0" smtClean="0">
                <a:solidFill>
                  <a:prstClr val="black"/>
                </a:solidFill>
              </a:rPr>
              <a:t>.</a:t>
            </a:r>
          </a:p>
          <a:p>
            <a:pPr marL="857250" indent="33338"/>
            <a:r>
              <a:rPr lang="en-US" sz="1400" dirty="0" smtClean="0">
                <a:solidFill>
                  <a:prstClr val="black"/>
                </a:solidFill>
              </a:rPr>
              <a:t>  Its functions are not characterized.</a:t>
            </a:r>
          </a:p>
          <a:p>
            <a:pPr marL="857250" indent="-857250"/>
            <a:endParaRPr lang="en-US" sz="1400" dirty="0" smtClean="0">
              <a:solidFill>
                <a:prstClr val="black"/>
              </a:solidFill>
            </a:endParaRPr>
          </a:p>
          <a:p>
            <a:pPr marL="857250" indent="-857250"/>
            <a:endParaRPr lang="en-US" sz="1400" dirty="0" smtClean="0">
              <a:solidFill>
                <a:prstClr val="black"/>
              </a:solidFill>
            </a:endParaRPr>
          </a:p>
          <a:p>
            <a:pPr marL="1597025" indent="-1597025"/>
            <a:r>
              <a:rPr lang="en-US" sz="1400" dirty="0" smtClean="0">
                <a:solidFill>
                  <a:prstClr val="black"/>
                </a:solidFill>
              </a:rPr>
              <a:t>Associated disease(s):  nothing </a:t>
            </a:r>
          </a:p>
          <a:p>
            <a:pPr marL="1597025" indent="-1597025"/>
            <a:endParaRPr lang="nl-NL" sz="1400" dirty="0" smtClean="0">
              <a:solidFill>
                <a:prstClr val="black"/>
              </a:solidFill>
            </a:endParaRPr>
          </a:p>
          <a:p>
            <a:pPr marL="1597025" indent="-1597025"/>
            <a:endParaRPr lang="nl-NL" sz="1400" dirty="0" smtClean="0">
              <a:solidFill>
                <a:prstClr val="black"/>
              </a:solidFill>
            </a:endParaRPr>
          </a:p>
          <a:p>
            <a:pPr marL="1597025" indent="-1597025"/>
            <a:r>
              <a:rPr lang="nl-NL" sz="1400" dirty="0" err="1" smtClean="0">
                <a:solidFill>
                  <a:prstClr val="black"/>
                </a:solidFill>
              </a:rPr>
              <a:t>Associated</a:t>
            </a:r>
            <a:r>
              <a:rPr lang="nl-NL" sz="1400" dirty="0" smtClean="0">
                <a:solidFill>
                  <a:prstClr val="black"/>
                </a:solidFill>
              </a:rPr>
              <a:t> </a:t>
            </a:r>
            <a:r>
              <a:rPr lang="nl-NL" sz="1400" dirty="0" err="1" smtClean="0">
                <a:solidFill>
                  <a:prstClr val="black"/>
                </a:solidFill>
              </a:rPr>
              <a:t>syndrome</a:t>
            </a:r>
            <a:r>
              <a:rPr lang="nl-NL" sz="1400" dirty="0" smtClean="0">
                <a:solidFill>
                  <a:prstClr val="black"/>
                </a:solidFill>
              </a:rPr>
              <a:t>(s): </a:t>
            </a:r>
            <a:r>
              <a:rPr lang="nl-NL" sz="1400" dirty="0" err="1" smtClean="0">
                <a:solidFill>
                  <a:prstClr val="black"/>
                </a:solidFill>
              </a:rPr>
              <a:t>nothing</a:t>
            </a:r>
            <a:endParaRPr lang="nl-NL" sz="1400" dirty="0" smtClean="0">
              <a:solidFill>
                <a:prstClr val="black"/>
              </a:solidFill>
            </a:endParaRPr>
          </a:p>
          <a:p>
            <a:pPr marL="1597025" indent="-1597025"/>
            <a:endParaRPr lang="nl-NL" sz="1400" dirty="0" smtClean="0">
              <a:solidFill>
                <a:prstClr val="black"/>
              </a:solidFill>
            </a:endParaRPr>
          </a:p>
          <a:p>
            <a:pPr marL="1597025" indent="-1597025"/>
            <a:endParaRPr lang="nl-NL" sz="1400" dirty="0" smtClean="0"/>
          </a:p>
          <a:p>
            <a:pPr marL="1597025" indent="-1597025"/>
            <a:r>
              <a:rPr lang="nl-NL" sz="1400" dirty="0" err="1" smtClean="0"/>
              <a:t>Publications</a:t>
            </a:r>
            <a:r>
              <a:rPr lang="nl-NL" sz="1400" dirty="0" smtClean="0"/>
              <a:t> </a:t>
            </a:r>
            <a:r>
              <a:rPr lang="nl-NL" sz="1400" dirty="0" smtClean="0"/>
              <a:t>C8orf59/</a:t>
            </a:r>
            <a:r>
              <a:rPr lang="nl-NL" sz="1400" dirty="0" err="1" smtClean="0"/>
              <a:t>cleft</a:t>
            </a:r>
            <a:r>
              <a:rPr lang="nl-NL" sz="1400" dirty="0" smtClean="0"/>
              <a:t> </a:t>
            </a:r>
            <a:r>
              <a:rPr lang="nl-NL" sz="1400" dirty="0" smtClean="0"/>
              <a:t>(</a:t>
            </a:r>
            <a:r>
              <a:rPr lang="nl-NL" sz="1400" dirty="0" err="1" smtClean="0"/>
              <a:t>OFCs</a:t>
            </a:r>
            <a:r>
              <a:rPr lang="nl-NL" sz="1400" dirty="0" smtClean="0"/>
              <a:t>):  </a:t>
            </a:r>
            <a:r>
              <a:rPr lang="nl-NL" sz="1400" b="1" dirty="0" smtClean="0"/>
              <a:t>NO</a:t>
            </a:r>
            <a:endParaRPr lang="en-US" sz="1400" dirty="0" smtClean="0"/>
          </a:p>
        </p:txBody>
      </p:sp>
      <p:sp>
        <p:nvSpPr>
          <p:cNvPr id="6" name="TextBox 5"/>
          <p:cNvSpPr txBox="1"/>
          <p:nvPr/>
        </p:nvSpPr>
        <p:spPr>
          <a:xfrm>
            <a:off x="6553200" y="152400"/>
            <a:ext cx="2286000" cy="400110"/>
          </a:xfrm>
          <a:prstGeom prst="rect">
            <a:avLst/>
          </a:prstGeom>
          <a:noFill/>
          <a:ln w="25400">
            <a:solidFill>
              <a:schemeClr val="tx1">
                <a:lumMod val="95000"/>
                <a:lumOff val="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F79646">
                    <a:lumMod val="75000"/>
                  </a:srgbClr>
                </a:solidFill>
              </a:rPr>
              <a:t>rs12543318 </a:t>
            </a:r>
            <a:r>
              <a:rPr lang="en-US" sz="2000" dirty="0" smtClean="0">
                <a:solidFill>
                  <a:prstClr val="black"/>
                </a:solidFill>
              </a:rPr>
              <a:t>(chr8q)</a:t>
            </a:r>
            <a:endParaRPr lang="en-US" sz="2000" b="1" dirty="0">
              <a:solidFill>
                <a:srgbClr val="F79646">
                  <a:lumMod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0934638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3400" y="609600"/>
            <a:ext cx="800100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000" dirty="0" smtClean="0"/>
              <a:t>DCAF4L2</a:t>
            </a:r>
          </a:p>
          <a:p>
            <a:r>
              <a:rPr lang="en-US" sz="1400" i="1" dirty="0" smtClean="0"/>
              <a:t>DDB1 And CUL4 Associated Factor 4-Like 2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09600" y="2286000"/>
            <a:ext cx="79248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57250" indent="-857250"/>
            <a:r>
              <a:rPr lang="en-US" sz="1400" dirty="0" smtClean="0">
                <a:solidFill>
                  <a:prstClr val="black"/>
                </a:solidFill>
              </a:rPr>
              <a:t>Function(s):  It is a </a:t>
            </a:r>
            <a:r>
              <a:rPr lang="en-US" sz="1400" dirty="0">
                <a:solidFill>
                  <a:prstClr val="black"/>
                </a:solidFill>
              </a:rPr>
              <a:t>protein-coding gene. An important </a:t>
            </a:r>
            <a:r>
              <a:rPr lang="en-US" sz="1400" dirty="0" err="1">
                <a:solidFill>
                  <a:prstClr val="black"/>
                </a:solidFill>
              </a:rPr>
              <a:t>paralog</a:t>
            </a:r>
            <a:r>
              <a:rPr lang="en-US" sz="1400" dirty="0">
                <a:solidFill>
                  <a:prstClr val="black"/>
                </a:solidFill>
              </a:rPr>
              <a:t> of this gene is ENSG00000226209</a:t>
            </a:r>
            <a:r>
              <a:rPr lang="en-US" sz="1400" dirty="0" smtClean="0">
                <a:solidFill>
                  <a:prstClr val="black"/>
                </a:solidFill>
              </a:rPr>
              <a:t>.</a:t>
            </a:r>
          </a:p>
          <a:p>
            <a:pPr marL="857250" indent="33338"/>
            <a:r>
              <a:rPr lang="en-US" sz="1400" dirty="0" smtClean="0">
                <a:solidFill>
                  <a:prstClr val="black"/>
                </a:solidFill>
              </a:rPr>
              <a:t>  Its functions are not characterized.</a:t>
            </a:r>
          </a:p>
          <a:p>
            <a:pPr marL="857250" indent="-857250"/>
            <a:endParaRPr lang="en-US" sz="1400" dirty="0" smtClean="0">
              <a:solidFill>
                <a:prstClr val="black"/>
              </a:solidFill>
            </a:endParaRPr>
          </a:p>
          <a:p>
            <a:pPr marL="857250" indent="-857250"/>
            <a:endParaRPr lang="en-US" sz="1400" dirty="0" smtClean="0">
              <a:solidFill>
                <a:prstClr val="black"/>
              </a:solidFill>
            </a:endParaRPr>
          </a:p>
          <a:p>
            <a:pPr marL="1597025" indent="-1597025"/>
            <a:r>
              <a:rPr lang="en-US" sz="1400" dirty="0" smtClean="0">
                <a:solidFill>
                  <a:prstClr val="black"/>
                </a:solidFill>
              </a:rPr>
              <a:t>Associated disease(s):  Defects in this gene are associated with</a:t>
            </a:r>
            <a:r>
              <a:rPr lang="en-US" sz="1400" dirty="0" smtClean="0"/>
              <a:t> </a:t>
            </a:r>
            <a:r>
              <a:rPr lang="en-US" sz="1400" b="1" dirty="0" err="1" smtClean="0">
                <a:solidFill>
                  <a:srgbClr val="FF0000"/>
                </a:solidFill>
              </a:rPr>
              <a:t>cleft palate </a:t>
            </a:r>
            <a:r>
              <a:rPr lang="en-US" sz="1400" dirty="0" smtClean="0">
                <a:solidFill>
                  <a:prstClr val="black"/>
                </a:solidFill>
              </a:rPr>
              <a:t>and </a:t>
            </a:r>
            <a:r>
              <a:rPr lang="en-US" sz="1400" b="1" dirty="0" err="1" smtClean="0">
                <a:solidFill>
                  <a:srgbClr val="FF0000"/>
                </a:solidFill>
              </a:rPr>
              <a:t>cleft lip</a:t>
            </a:r>
            <a:r>
              <a:rPr lang="en-US" sz="1400" dirty="0" smtClean="0">
                <a:solidFill>
                  <a:prstClr val="black"/>
                </a:solidFill>
              </a:rPr>
              <a:t>. </a:t>
            </a:r>
          </a:p>
          <a:p>
            <a:pPr marL="1597025" indent="-1597025"/>
            <a:endParaRPr lang="nl-NL" sz="1400" dirty="0" smtClean="0">
              <a:solidFill>
                <a:prstClr val="black"/>
              </a:solidFill>
            </a:endParaRPr>
          </a:p>
          <a:p>
            <a:pPr marL="1597025" indent="-1597025"/>
            <a:endParaRPr lang="nl-NL" sz="1400" dirty="0" smtClean="0">
              <a:solidFill>
                <a:prstClr val="black"/>
              </a:solidFill>
            </a:endParaRPr>
          </a:p>
          <a:p>
            <a:pPr marL="1597025" indent="-1597025"/>
            <a:r>
              <a:rPr lang="nl-NL" sz="1400" dirty="0" err="1" smtClean="0">
                <a:solidFill>
                  <a:prstClr val="black"/>
                </a:solidFill>
              </a:rPr>
              <a:t>Associated</a:t>
            </a:r>
            <a:r>
              <a:rPr lang="nl-NL" sz="1400" dirty="0" smtClean="0">
                <a:solidFill>
                  <a:prstClr val="black"/>
                </a:solidFill>
              </a:rPr>
              <a:t> </a:t>
            </a:r>
            <a:r>
              <a:rPr lang="nl-NL" sz="1400" dirty="0" err="1" smtClean="0">
                <a:solidFill>
                  <a:prstClr val="black"/>
                </a:solidFill>
              </a:rPr>
              <a:t>syndrome</a:t>
            </a:r>
            <a:r>
              <a:rPr lang="nl-NL" sz="1400" dirty="0" smtClean="0">
                <a:solidFill>
                  <a:prstClr val="black"/>
                </a:solidFill>
              </a:rPr>
              <a:t>(s): </a:t>
            </a:r>
            <a:r>
              <a:rPr lang="nl-NL" sz="1400" dirty="0" err="1" smtClean="0">
                <a:solidFill>
                  <a:prstClr val="black"/>
                </a:solidFill>
              </a:rPr>
              <a:t>nothing</a:t>
            </a:r>
            <a:endParaRPr lang="nl-NL" sz="1400" dirty="0" smtClean="0">
              <a:solidFill>
                <a:prstClr val="black"/>
              </a:solidFill>
            </a:endParaRPr>
          </a:p>
          <a:p>
            <a:pPr marL="1597025" indent="-1597025"/>
            <a:endParaRPr lang="nl-NL" sz="1400" dirty="0" smtClean="0">
              <a:solidFill>
                <a:prstClr val="black"/>
              </a:solidFill>
            </a:endParaRPr>
          </a:p>
          <a:p>
            <a:pPr marL="1597025" indent="-1597025"/>
            <a:endParaRPr lang="nl-NL" sz="1400" dirty="0" smtClean="0">
              <a:solidFill>
                <a:prstClr val="black"/>
              </a:solidFill>
            </a:endParaRPr>
          </a:p>
          <a:p>
            <a:pPr marL="1597025" indent="-1597025"/>
            <a:r>
              <a:rPr lang="nl-NL" sz="1400" dirty="0" err="1" smtClean="0">
                <a:solidFill>
                  <a:prstClr val="black"/>
                </a:solidFill>
              </a:rPr>
              <a:t>Publications</a:t>
            </a:r>
            <a:r>
              <a:rPr lang="nl-NL" sz="1400" dirty="0" smtClean="0">
                <a:solidFill>
                  <a:prstClr val="black"/>
                </a:solidFill>
              </a:rPr>
              <a:t> DCAF4L2/</a:t>
            </a:r>
            <a:r>
              <a:rPr lang="nl-NL" sz="1400" dirty="0" err="1" smtClean="0">
                <a:solidFill>
                  <a:prstClr val="black"/>
                </a:solidFill>
              </a:rPr>
              <a:t>cleft</a:t>
            </a:r>
            <a:r>
              <a:rPr lang="nl-NL" sz="1400" dirty="0" smtClean="0">
                <a:solidFill>
                  <a:prstClr val="black"/>
                </a:solidFill>
              </a:rPr>
              <a:t> (</a:t>
            </a:r>
            <a:r>
              <a:rPr lang="nl-NL" sz="1400" dirty="0" err="1" smtClean="0">
                <a:solidFill>
                  <a:prstClr val="black"/>
                </a:solidFill>
              </a:rPr>
              <a:t>OFCs</a:t>
            </a:r>
            <a:r>
              <a:rPr lang="nl-NL" sz="1400" dirty="0" smtClean="0">
                <a:solidFill>
                  <a:prstClr val="black"/>
                </a:solidFill>
              </a:rPr>
              <a:t>):  </a:t>
            </a:r>
            <a:r>
              <a:rPr lang="nl-NL" sz="1400" b="1" dirty="0" smtClean="0">
                <a:solidFill>
                  <a:prstClr val="black"/>
                </a:solidFill>
              </a:rPr>
              <a:t>YES</a:t>
            </a:r>
          </a:p>
          <a:p>
            <a:pPr marL="1597025" indent="-1597025"/>
            <a:endParaRPr lang="nl-NL" sz="500" dirty="0" smtClean="0">
              <a:solidFill>
                <a:prstClr val="black"/>
              </a:solidFill>
            </a:endParaRPr>
          </a:p>
          <a:p>
            <a:r>
              <a:rPr lang="nl-NL" sz="1100" i="1" dirty="0" err="1" smtClean="0"/>
              <a:t>Confirming</a:t>
            </a:r>
            <a:r>
              <a:rPr lang="nl-NL" sz="1100" i="1" dirty="0" smtClean="0"/>
              <a:t> </a:t>
            </a:r>
            <a:r>
              <a:rPr lang="nl-NL" sz="1100" i="1" dirty="0" err="1" smtClean="0"/>
              <a:t>genes</a:t>
            </a:r>
            <a:r>
              <a:rPr lang="nl-NL" sz="1100" i="1" dirty="0" smtClean="0"/>
              <a:t> </a:t>
            </a:r>
            <a:r>
              <a:rPr lang="nl-NL" sz="1100" i="1" dirty="0" err="1" smtClean="0"/>
              <a:t>influencing</a:t>
            </a:r>
            <a:r>
              <a:rPr lang="nl-NL" sz="1100" i="1" dirty="0" smtClean="0"/>
              <a:t> risk to </a:t>
            </a:r>
            <a:r>
              <a:rPr lang="nl-NL" sz="1100" i="1" dirty="0" err="1" smtClean="0"/>
              <a:t>cleft</a:t>
            </a:r>
            <a:r>
              <a:rPr lang="nl-NL" sz="1100" i="1" dirty="0" smtClean="0"/>
              <a:t> lip </a:t>
            </a:r>
            <a:r>
              <a:rPr lang="nl-NL" sz="1100" i="1" dirty="0" err="1" smtClean="0"/>
              <a:t>with</a:t>
            </a:r>
            <a:r>
              <a:rPr lang="nl-NL" sz="1100" i="1" dirty="0" smtClean="0"/>
              <a:t>/without </a:t>
            </a:r>
            <a:r>
              <a:rPr lang="nl-NL" sz="1100" i="1" dirty="0" err="1" smtClean="0"/>
              <a:t>cleft</a:t>
            </a:r>
            <a:r>
              <a:rPr lang="nl-NL" sz="1100" i="1" dirty="0" smtClean="0"/>
              <a:t> palate in a </a:t>
            </a:r>
            <a:r>
              <a:rPr lang="nl-NL" sz="1100" i="1" dirty="0" err="1" smtClean="0"/>
              <a:t>case-parent</a:t>
            </a:r>
            <a:r>
              <a:rPr lang="nl-NL" sz="1100" i="1" dirty="0" smtClean="0"/>
              <a:t> trio </a:t>
            </a:r>
            <a:r>
              <a:rPr lang="nl-NL" sz="1100" i="1" dirty="0" err="1" smtClean="0"/>
              <a:t>study</a:t>
            </a:r>
            <a:r>
              <a:rPr lang="nl-NL" sz="1100" i="1" dirty="0" smtClean="0"/>
              <a:t>.  </a:t>
            </a:r>
            <a:r>
              <a:rPr lang="nl-NL" sz="1100" i="1" dirty="0" err="1" smtClean="0"/>
              <a:t>Beaty</a:t>
            </a:r>
            <a:r>
              <a:rPr lang="nl-NL" sz="1100" i="1" dirty="0" smtClean="0"/>
              <a:t> TH,</a:t>
            </a:r>
            <a:r>
              <a:rPr lang="nl-NL" sz="1100" i="1" dirty="0" smtClean="0"/>
              <a:t> </a:t>
            </a:r>
            <a:r>
              <a:rPr lang="nl-NL" sz="1100" i="1" dirty="0" err="1" smtClean="0"/>
              <a:t>Taub</a:t>
            </a:r>
            <a:r>
              <a:rPr lang="nl-NL" sz="1100" i="1" dirty="0" smtClean="0"/>
              <a:t> MA, </a:t>
            </a:r>
            <a:r>
              <a:rPr lang="nl-NL" sz="1100" i="1" dirty="0" err="1" smtClean="0"/>
              <a:t>Scott</a:t>
            </a:r>
            <a:r>
              <a:rPr lang="nl-NL" sz="1100" i="1" dirty="0" smtClean="0"/>
              <a:t> AF, </a:t>
            </a:r>
            <a:r>
              <a:rPr lang="nl-NL" sz="1100" i="1" dirty="0" err="1" smtClean="0"/>
              <a:t>Murray</a:t>
            </a:r>
            <a:r>
              <a:rPr lang="nl-NL" sz="1100" i="1" dirty="0" smtClean="0"/>
              <a:t> JC, </a:t>
            </a:r>
            <a:r>
              <a:rPr lang="nl-NL" sz="1100" i="1" dirty="0" err="1" smtClean="0"/>
              <a:t>Marazita</a:t>
            </a:r>
            <a:r>
              <a:rPr lang="nl-NL" sz="1100" i="1" dirty="0" smtClean="0"/>
              <a:t> ML, Schwender H, Parker MM, </a:t>
            </a:r>
            <a:r>
              <a:rPr lang="nl-NL" sz="1100" i="1" dirty="0" err="1" smtClean="0"/>
              <a:t>Hetmanski</a:t>
            </a:r>
            <a:r>
              <a:rPr lang="nl-NL" sz="1100" i="1" dirty="0" smtClean="0"/>
              <a:t> JB, </a:t>
            </a:r>
            <a:r>
              <a:rPr lang="nl-NL" sz="1100" i="1" dirty="0" err="1" smtClean="0"/>
              <a:t>Balakrishnan</a:t>
            </a:r>
            <a:r>
              <a:rPr lang="nl-NL" sz="1100" i="1" dirty="0" smtClean="0"/>
              <a:t> P, </a:t>
            </a:r>
            <a:r>
              <a:rPr lang="nl-NL" sz="1100" i="1" dirty="0" err="1" smtClean="0"/>
              <a:t>Mansilla</a:t>
            </a:r>
            <a:r>
              <a:rPr lang="nl-NL" sz="1100" i="1" dirty="0" smtClean="0"/>
              <a:t> MA, </a:t>
            </a:r>
            <a:r>
              <a:rPr lang="nl-NL" sz="1100" i="1" dirty="0" err="1" smtClean="0"/>
              <a:t>Mangold</a:t>
            </a:r>
            <a:r>
              <a:rPr lang="nl-NL" sz="1100" i="1" dirty="0" smtClean="0"/>
              <a:t> E, </a:t>
            </a:r>
            <a:r>
              <a:rPr lang="nl-NL" sz="1100" i="1" dirty="0" err="1" smtClean="0"/>
              <a:t>Ludwig</a:t>
            </a:r>
            <a:r>
              <a:rPr lang="nl-NL" sz="1100" i="1" dirty="0" smtClean="0"/>
              <a:t> KU, </a:t>
            </a:r>
            <a:r>
              <a:rPr lang="nl-NL" sz="1100" i="1" dirty="0" err="1" smtClean="0"/>
              <a:t>Noethen</a:t>
            </a:r>
            <a:r>
              <a:rPr lang="nl-NL" sz="1100" i="1" dirty="0" smtClean="0"/>
              <a:t> MM, </a:t>
            </a:r>
            <a:r>
              <a:rPr lang="nl-NL" sz="1100" i="1" dirty="0" err="1" smtClean="0"/>
              <a:t>Rubini</a:t>
            </a:r>
            <a:r>
              <a:rPr lang="nl-NL" sz="1100" i="1" dirty="0" smtClean="0"/>
              <a:t> M, </a:t>
            </a:r>
            <a:r>
              <a:rPr lang="nl-NL" sz="1100" i="1" dirty="0" err="1" smtClean="0"/>
              <a:t>Elcioglu</a:t>
            </a:r>
            <a:r>
              <a:rPr lang="nl-NL" sz="1100" i="1" dirty="0" smtClean="0"/>
              <a:t> N, </a:t>
            </a:r>
            <a:r>
              <a:rPr lang="nl-NL" sz="1100" i="1" dirty="0" err="1" smtClean="0"/>
              <a:t>Ruczinski</a:t>
            </a:r>
            <a:r>
              <a:rPr lang="nl-NL" sz="1100" i="1" dirty="0" smtClean="0"/>
              <a:t> I</a:t>
            </a:r>
            <a:r>
              <a:rPr lang="nl-NL" sz="1100" i="1" dirty="0" smtClean="0"/>
              <a:t>.  Hum </a:t>
            </a:r>
            <a:r>
              <a:rPr lang="nl-NL" sz="1100" i="1" dirty="0" smtClean="0"/>
              <a:t>Genet. 2013 </a:t>
            </a:r>
            <a:r>
              <a:rPr lang="nl-NL" sz="1100" i="1" dirty="0" err="1" smtClean="0"/>
              <a:t>Jul</a:t>
            </a:r>
            <a:r>
              <a:rPr lang="nl-NL" sz="1100" i="1" dirty="0" smtClean="0"/>
              <a:t>;132(7):771-81. </a:t>
            </a:r>
            <a:r>
              <a:rPr lang="nl-NL" sz="1100" i="1" dirty="0" err="1" smtClean="0"/>
              <a:t>doi</a:t>
            </a:r>
            <a:r>
              <a:rPr lang="nl-NL" sz="1100" i="1" dirty="0" smtClean="0"/>
              <a:t>: 10.1007/s00439-013-1283-6. </a:t>
            </a:r>
            <a:r>
              <a:rPr lang="nl-NL" sz="1100" i="1" dirty="0" err="1" smtClean="0"/>
              <a:t>Epub</a:t>
            </a:r>
            <a:r>
              <a:rPr lang="nl-NL" sz="1100" i="1" dirty="0" smtClean="0"/>
              <a:t> 2013 Mar </a:t>
            </a:r>
            <a:r>
              <a:rPr lang="nl-NL" sz="1100" i="1" dirty="0" smtClean="0"/>
              <a:t>20.</a:t>
            </a:r>
            <a:endParaRPr lang="en-US" sz="1100" i="1" dirty="0" smtClean="0">
              <a:solidFill>
                <a:prstClr val="black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553200" y="152400"/>
            <a:ext cx="2286000" cy="400110"/>
          </a:xfrm>
          <a:prstGeom prst="rect">
            <a:avLst/>
          </a:prstGeom>
          <a:noFill/>
          <a:ln w="25400">
            <a:solidFill>
              <a:schemeClr val="tx1">
                <a:lumMod val="95000"/>
                <a:lumOff val="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F79646">
                    <a:lumMod val="75000"/>
                  </a:srgbClr>
                </a:solidFill>
              </a:rPr>
              <a:t>rs12543318 </a:t>
            </a:r>
            <a:r>
              <a:rPr lang="en-US" sz="2000" dirty="0" smtClean="0">
                <a:solidFill>
                  <a:prstClr val="black"/>
                </a:solidFill>
              </a:rPr>
              <a:t>(chr8q)</a:t>
            </a:r>
            <a:endParaRPr lang="en-US" sz="2000" b="1" dirty="0">
              <a:solidFill>
                <a:srgbClr val="F79646">
                  <a:lumMod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146489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3400" y="609600"/>
            <a:ext cx="800100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ABCA4</a:t>
            </a:r>
          </a:p>
          <a:p>
            <a:r>
              <a:rPr lang="en-US" sz="1400" i="1" dirty="0" smtClean="0"/>
              <a:t>ATP-Binding Cassette, Sub-Family A (ABC1), Member 4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379577"/>
            <a:ext cx="8229600" cy="54784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57250" indent="-857250"/>
            <a:r>
              <a:rPr lang="en-US" sz="1400" dirty="0" smtClean="0"/>
              <a:t>Function(s): ABC proteins transport various molecules across extra- and intracellular membranes. ABC genes are divided into seven distinct subfamilies (ABC1, MDR/TAP, MRP, ALD, OABP, GCN20, White). This protein is a member of the ABC1 subfamily. Members of the ABC1 subfamily comprise the only major ABC subfamily found exclusively in </a:t>
            </a:r>
            <a:r>
              <a:rPr lang="en-US" sz="1400" dirty="0" err="1" smtClean="0"/>
              <a:t>multicellular</a:t>
            </a:r>
            <a:r>
              <a:rPr lang="en-US" sz="1400" dirty="0" smtClean="0"/>
              <a:t> eukaryotes. This protein is a retina-specific ABC transporter with N-</a:t>
            </a:r>
            <a:r>
              <a:rPr lang="en-US" sz="1400" dirty="0" err="1" smtClean="0"/>
              <a:t>retinylidene</a:t>
            </a:r>
            <a:r>
              <a:rPr lang="en-US" sz="1400" dirty="0" smtClean="0"/>
              <a:t>-PE as a substrate. It is expressed exclusively in retina photoreceptor cells, indicating the gene product </a:t>
            </a:r>
            <a:r>
              <a:rPr lang="en-US" sz="1400" dirty="0" smtClean="0"/>
              <a:t>mediates transport </a:t>
            </a:r>
            <a:r>
              <a:rPr lang="en-US" sz="1400" dirty="0" smtClean="0"/>
              <a:t>of an </a:t>
            </a:r>
            <a:r>
              <a:rPr lang="en-US" sz="1400" dirty="0" err="1" smtClean="0"/>
              <a:t>essental</a:t>
            </a:r>
            <a:r>
              <a:rPr lang="en-US" sz="1400" dirty="0" smtClean="0"/>
              <a:t> molecule across the photoreceptor cell membrane.</a:t>
            </a:r>
          </a:p>
          <a:p>
            <a:pPr marL="857250" indent="-857250"/>
            <a:endParaRPr lang="en-US" sz="1400" dirty="0" smtClean="0"/>
          </a:p>
          <a:p>
            <a:pPr marL="857250" indent="-857250"/>
            <a:endParaRPr lang="en-US" sz="1400" dirty="0" smtClean="0"/>
          </a:p>
          <a:p>
            <a:pPr marL="1597025" indent="-1597025"/>
            <a:r>
              <a:rPr lang="en-US" sz="1400" dirty="0" smtClean="0"/>
              <a:t>Associated disease(s): </a:t>
            </a:r>
            <a:r>
              <a:rPr lang="nl-NL" sz="1400" dirty="0" err="1" smtClean="0"/>
              <a:t>Mutations</a:t>
            </a:r>
            <a:r>
              <a:rPr lang="nl-NL" sz="1400" dirty="0" smtClean="0"/>
              <a:t> in </a:t>
            </a:r>
            <a:r>
              <a:rPr lang="nl-NL" sz="1400" dirty="0" err="1" smtClean="0"/>
              <a:t>this</a:t>
            </a:r>
            <a:r>
              <a:rPr lang="nl-NL" sz="1400" dirty="0" smtClean="0"/>
              <a:t> gene are </a:t>
            </a:r>
            <a:r>
              <a:rPr lang="nl-NL" sz="1400" dirty="0" err="1" smtClean="0"/>
              <a:t>also</a:t>
            </a:r>
            <a:r>
              <a:rPr lang="nl-NL" sz="1400" dirty="0" smtClean="0"/>
              <a:t> </a:t>
            </a:r>
            <a:r>
              <a:rPr lang="nl-NL" sz="1400" dirty="0" err="1" smtClean="0"/>
              <a:t>associated</a:t>
            </a:r>
            <a:r>
              <a:rPr lang="nl-NL" sz="1400" dirty="0" smtClean="0"/>
              <a:t> </a:t>
            </a:r>
            <a:r>
              <a:rPr lang="nl-NL" sz="1400" dirty="0" err="1" smtClean="0"/>
              <a:t>with</a:t>
            </a:r>
            <a:r>
              <a:rPr lang="nl-NL" sz="1400" dirty="0" smtClean="0"/>
              <a:t> </a:t>
            </a:r>
            <a:r>
              <a:rPr lang="nl-NL" sz="1400" dirty="0" err="1" smtClean="0"/>
              <a:t>retinitis</a:t>
            </a:r>
            <a:r>
              <a:rPr lang="nl-NL" sz="1400" dirty="0" smtClean="0"/>
              <a:t> pigmentosa-19, </a:t>
            </a:r>
            <a:r>
              <a:rPr lang="nl-NL" sz="1400" dirty="0" err="1" smtClean="0"/>
              <a:t>cone-rod</a:t>
            </a:r>
            <a:r>
              <a:rPr lang="nl-NL" sz="1400" dirty="0" smtClean="0"/>
              <a:t> </a:t>
            </a:r>
            <a:r>
              <a:rPr lang="nl-NL" sz="1400" dirty="0" err="1" smtClean="0"/>
              <a:t>dystrophy</a:t>
            </a:r>
            <a:r>
              <a:rPr lang="nl-NL" sz="1400" dirty="0" smtClean="0"/>
              <a:t> type 3, </a:t>
            </a:r>
            <a:r>
              <a:rPr lang="nl-NL" sz="1400" dirty="0" err="1" smtClean="0"/>
              <a:t>early-onset</a:t>
            </a:r>
            <a:r>
              <a:rPr lang="nl-NL" sz="1400" dirty="0" smtClean="0"/>
              <a:t> </a:t>
            </a:r>
            <a:r>
              <a:rPr lang="nl-NL" sz="1400" dirty="0" err="1" smtClean="0"/>
              <a:t>severe</a:t>
            </a:r>
            <a:r>
              <a:rPr lang="nl-NL" sz="1400" dirty="0" smtClean="0"/>
              <a:t> </a:t>
            </a:r>
            <a:r>
              <a:rPr lang="nl-NL" sz="1400" dirty="0" err="1" smtClean="0"/>
              <a:t>retinal</a:t>
            </a:r>
            <a:r>
              <a:rPr lang="nl-NL" sz="1400" dirty="0" smtClean="0"/>
              <a:t> </a:t>
            </a:r>
            <a:r>
              <a:rPr lang="nl-NL" sz="1400" dirty="0" err="1" smtClean="0"/>
              <a:t>dystrophy</a:t>
            </a:r>
            <a:r>
              <a:rPr lang="nl-NL" sz="1400" dirty="0" smtClean="0"/>
              <a:t>, </a:t>
            </a:r>
            <a:r>
              <a:rPr lang="nl-NL" sz="1400" dirty="0" err="1" smtClean="0"/>
              <a:t>fundus</a:t>
            </a:r>
            <a:r>
              <a:rPr lang="nl-NL" sz="1400" dirty="0" smtClean="0"/>
              <a:t> </a:t>
            </a:r>
            <a:r>
              <a:rPr lang="nl-NL" sz="1400" dirty="0" err="1" smtClean="0"/>
              <a:t>flavimaculatus</a:t>
            </a:r>
            <a:r>
              <a:rPr lang="nl-NL" sz="1400" dirty="0" smtClean="0"/>
              <a:t> and </a:t>
            </a:r>
            <a:r>
              <a:rPr lang="nl-NL" sz="1400" dirty="0" err="1" smtClean="0"/>
              <a:t>macular</a:t>
            </a:r>
            <a:r>
              <a:rPr lang="nl-NL" sz="1400" dirty="0" smtClean="0"/>
              <a:t> </a:t>
            </a:r>
            <a:r>
              <a:rPr lang="nl-NL" sz="1400" dirty="0" err="1" smtClean="0"/>
              <a:t>degeneration</a:t>
            </a:r>
            <a:r>
              <a:rPr lang="nl-NL" sz="1400" dirty="0" smtClean="0"/>
              <a:t> </a:t>
            </a:r>
            <a:r>
              <a:rPr lang="nl-NL" sz="1400" dirty="0" err="1" smtClean="0"/>
              <a:t>age-related</a:t>
            </a:r>
            <a:r>
              <a:rPr lang="nl-NL" sz="1400" dirty="0" smtClean="0"/>
              <a:t> 2.</a:t>
            </a:r>
          </a:p>
          <a:p>
            <a:pPr marL="1597025" indent="-1597025"/>
            <a:endParaRPr lang="nl-NL" sz="1400" dirty="0" smtClean="0"/>
          </a:p>
          <a:p>
            <a:pPr marL="1597025" indent="-1597025"/>
            <a:endParaRPr lang="nl-NL" sz="1400" dirty="0" smtClean="0"/>
          </a:p>
          <a:p>
            <a:pPr marL="1597025" indent="-1597025"/>
            <a:r>
              <a:rPr lang="nl-NL" sz="1400" dirty="0" err="1" smtClean="0"/>
              <a:t>Associated</a:t>
            </a:r>
            <a:r>
              <a:rPr lang="nl-NL" sz="1400" dirty="0" smtClean="0"/>
              <a:t> </a:t>
            </a:r>
            <a:r>
              <a:rPr lang="nl-NL" sz="1400" dirty="0" err="1" smtClean="0"/>
              <a:t>syndrome</a:t>
            </a:r>
            <a:r>
              <a:rPr lang="nl-NL" sz="1400" dirty="0" smtClean="0"/>
              <a:t>(s): </a:t>
            </a:r>
            <a:r>
              <a:rPr lang="nl-NL" sz="1400" dirty="0" err="1" smtClean="0"/>
              <a:t>nothing</a:t>
            </a:r>
            <a:endParaRPr lang="nl-NL" sz="1400" dirty="0" smtClean="0"/>
          </a:p>
          <a:p>
            <a:pPr marL="1597025" indent="-1597025"/>
            <a:endParaRPr lang="nl-NL" sz="1400" dirty="0" smtClean="0"/>
          </a:p>
          <a:p>
            <a:pPr marL="1597025" indent="-1597025"/>
            <a:endParaRPr lang="nl-NL" sz="1400" dirty="0" smtClean="0"/>
          </a:p>
          <a:p>
            <a:pPr marL="1597025" indent="-1597025"/>
            <a:r>
              <a:rPr lang="nl-NL" sz="1400" dirty="0" err="1" smtClean="0"/>
              <a:t>Publications</a:t>
            </a:r>
            <a:r>
              <a:rPr lang="nl-NL" sz="1400" dirty="0" smtClean="0"/>
              <a:t> ABCA4/</a:t>
            </a:r>
            <a:r>
              <a:rPr lang="nl-NL" sz="1400" dirty="0" err="1" smtClean="0"/>
              <a:t>cleft</a:t>
            </a:r>
            <a:r>
              <a:rPr lang="nl-NL" sz="1400" dirty="0" smtClean="0"/>
              <a:t> (</a:t>
            </a:r>
            <a:r>
              <a:rPr lang="nl-NL" sz="1400" dirty="0" err="1" smtClean="0"/>
              <a:t>OFCs</a:t>
            </a:r>
            <a:r>
              <a:rPr lang="nl-NL" sz="1400" dirty="0" smtClean="0"/>
              <a:t>):  </a:t>
            </a:r>
            <a:r>
              <a:rPr lang="nl-NL" sz="1400" b="1" dirty="0" smtClean="0"/>
              <a:t>YES</a:t>
            </a:r>
          </a:p>
          <a:p>
            <a:pPr marL="1597025" indent="-1597025"/>
            <a:endParaRPr lang="nl-NL" sz="500" dirty="0" smtClean="0"/>
          </a:p>
          <a:p>
            <a:r>
              <a:rPr lang="nl-NL" sz="1100" i="1" dirty="0" smtClean="0"/>
              <a:t>Exploratory </a:t>
            </a:r>
            <a:r>
              <a:rPr lang="nl-NL" sz="1100" i="1" dirty="0" err="1" smtClean="0"/>
              <a:t>genotype-phenotype</a:t>
            </a:r>
            <a:r>
              <a:rPr lang="nl-NL" sz="1100" i="1" dirty="0" smtClean="0"/>
              <a:t> </a:t>
            </a:r>
            <a:r>
              <a:rPr lang="nl-NL" sz="1100" i="1" dirty="0" err="1" smtClean="0"/>
              <a:t>correlations</a:t>
            </a:r>
            <a:r>
              <a:rPr lang="nl-NL" sz="1100" i="1" dirty="0" smtClean="0"/>
              <a:t> of </a:t>
            </a:r>
            <a:r>
              <a:rPr lang="nl-NL" sz="1100" i="1" dirty="0" err="1" smtClean="0"/>
              <a:t>facial</a:t>
            </a:r>
            <a:r>
              <a:rPr lang="nl-NL" sz="1100" i="1" dirty="0" smtClean="0"/>
              <a:t> </a:t>
            </a:r>
            <a:r>
              <a:rPr lang="nl-NL" sz="1100" i="1" dirty="0" err="1" smtClean="0"/>
              <a:t>form</a:t>
            </a:r>
            <a:r>
              <a:rPr lang="nl-NL" sz="1100" i="1" dirty="0" smtClean="0"/>
              <a:t> and </a:t>
            </a:r>
            <a:r>
              <a:rPr lang="nl-NL" sz="1100" i="1" dirty="0" err="1" smtClean="0"/>
              <a:t>asymmetry</a:t>
            </a:r>
            <a:r>
              <a:rPr lang="nl-NL" sz="1100" i="1" dirty="0" smtClean="0"/>
              <a:t> in </a:t>
            </a:r>
            <a:r>
              <a:rPr lang="nl-NL" sz="1100" i="1" dirty="0" err="1" smtClean="0"/>
              <a:t>unaffected</a:t>
            </a:r>
            <a:r>
              <a:rPr lang="nl-NL" sz="1100" i="1" dirty="0" smtClean="0"/>
              <a:t> </a:t>
            </a:r>
            <a:r>
              <a:rPr lang="nl-NL" sz="1100" i="1" dirty="0" err="1" smtClean="0"/>
              <a:t>relatives</a:t>
            </a:r>
            <a:r>
              <a:rPr lang="nl-NL" sz="1100" i="1" dirty="0" smtClean="0"/>
              <a:t> of </a:t>
            </a:r>
            <a:r>
              <a:rPr lang="nl-NL" sz="1100" i="1" dirty="0" err="1" smtClean="0"/>
              <a:t>children</a:t>
            </a:r>
            <a:r>
              <a:rPr lang="nl-NL" sz="1100" i="1" dirty="0" smtClean="0"/>
              <a:t> </a:t>
            </a:r>
            <a:r>
              <a:rPr lang="nl-NL" sz="1100" i="1" dirty="0" err="1" smtClean="0"/>
              <a:t>with</a:t>
            </a:r>
            <a:r>
              <a:rPr lang="nl-NL" sz="1100" i="1" dirty="0" smtClean="0"/>
              <a:t> </a:t>
            </a:r>
            <a:r>
              <a:rPr lang="nl-NL" sz="1100" i="1" dirty="0" err="1" smtClean="0"/>
              <a:t>non-syndromic</a:t>
            </a:r>
            <a:r>
              <a:rPr lang="nl-NL" sz="1100" i="1" dirty="0" smtClean="0"/>
              <a:t> </a:t>
            </a:r>
            <a:r>
              <a:rPr lang="nl-NL" sz="1100" b="1" i="1" dirty="0" err="1" smtClean="0"/>
              <a:t>cleft</a:t>
            </a:r>
            <a:r>
              <a:rPr lang="nl-NL" sz="1100" i="1" dirty="0" smtClean="0"/>
              <a:t> lip and/</a:t>
            </a:r>
            <a:r>
              <a:rPr lang="nl-NL" sz="1100" i="1" dirty="0" err="1" smtClean="0"/>
              <a:t>or</a:t>
            </a:r>
            <a:r>
              <a:rPr lang="nl-NL" sz="1100" i="1" dirty="0" smtClean="0"/>
              <a:t> </a:t>
            </a:r>
            <a:r>
              <a:rPr lang="nl-NL" sz="1100" i="1" dirty="0" smtClean="0"/>
              <a:t>palate.  Miller </a:t>
            </a:r>
            <a:r>
              <a:rPr lang="nl-NL" sz="1100" i="1" dirty="0" smtClean="0"/>
              <a:t>SF, </a:t>
            </a:r>
            <a:r>
              <a:rPr lang="nl-NL" sz="1100" i="1" dirty="0" err="1" smtClean="0"/>
              <a:t>Weinberg</a:t>
            </a:r>
            <a:r>
              <a:rPr lang="nl-NL" sz="1100" i="1" dirty="0" smtClean="0"/>
              <a:t> SM, </a:t>
            </a:r>
            <a:r>
              <a:rPr lang="nl-NL" sz="1100" i="1" dirty="0" err="1" smtClean="0"/>
              <a:t>Nidey</a:t>
            </a:r>
            <a:r>
              <a:rPr lang="nl-NL" sz="1100" i="1" dirty="0" smtClean="0"/>
              <a:t> NL, </a:t>
            </a:r>
            <a:r>
              <a:rPr lang="nl-NL" sz="1100" i="1" dirty="0" err="1" smtClean="0"/>
              <a:t>Defay</a:t>
            </a:r>
            <a:r>
              <a:rPr lang="nl-NL" sz="1100" i="1" dirty="0" smtClean="0"/>
              <a:t> DK, </a:t>
            </a:r>
            <a:r>
              <a:rPr lang="nl-NL" sz="1100" i="1" dirty="0" err="1" smtClean="0"/>
              <a:t>Marazita</a:t>
            </a:r>
            <a:r>
              <a:rPr lang="nl-NL" sz="1100" i="1" dirty="0" smtClean="0"/>
              <a:t> ML, </a:t>
            </a:r>
            <a:r>
              <a:rPr lang="nl-NL" sz="1100" i="1" dirty="0" err="1" smtClean="0"/>
              <a:t>Wehby</a:t>
            </a:r>
            <a:r>
              <a:rPr lang="nl-NL" sz="1100" i="1" dirty="0" smtClean="0"/>
              <a:t> GL, </a:t>
            </a:r>
            <a:r>
              <a:rPr lang="nl-NL" sz="1100" i="1" dirty="0" err="1" smtClean="0"/>
              <a:t>Moreno</a:t>
            </a:r>
            <a:r>
              <a:rPr lang="nl-NL" sz="1100" i="1" dirty="0" smtClean="0"/>
              <a:t> </a:t>
            </a:r>
            <a:r>
              <a:rPr lang="nl-NL" sz="1100" i="1" dirty="0" err="1" smtClean="0"/>
              <a:t>Uribe</a:t>
            </a:r>
            <a:r>
              <a:rPr lang="nl-NL" sz="1100" i="1" dirty="0" smtClean="0"/>
              <a:t> LM</a:t>
            </a:r>
            <a:r>
              <a:rPr lang="nl-NL" sz="1100" i="1" dirty="0" smtClean="0"/>
              <a:t>.   J </a:t>
            </a:r>
            <a:r>
              <a:rPr lang="nl-NL" sz="1100" i="1" dirty="0" err="1" smtClean="0"/>
              <a:t>Anat</a:t>
            </a:r>
            <a:r>
              <a:rPr lang="nl-NL" sz="1100" i="1" dirty="0" smtClean="0"/>
              <a:t>. 2014 </a:t>
            </a:r>
            <a:r>
              <a:rPr lang="nl-NL" sz="1100" i="1" dirty="0" err="1" smtClean="0"/>
              <a:t>Jun</a:t>
            </a:r>
            <a:r>
              <a:rPr lang="nl-NL" sz="1100" i="1" dirty="0" smtClean="0"/>
              <a:t>;224(6):688-709. </a:t>
            </a:r>
            <a:r>
              <a:rPr lang="nl-NL" sz="1100" i="1" dirty="0" err="1" smtClean="0"/>
              <a:t>doi</a:t>
            </a:r>
            <a:r>
              <a:rPr lang="nl-NL" sz="1100" i="1" dirty="0" smtClean="0"/>
              <a:t>: 10.1111/joa.12182. </a:t>
            </a:r>
            <a:r>
              <a:rPr lang="nl-NL" sz="1100" i="1" dirty="0" err="1" smtClean="0"/>
              <a:t>Epub</a:t>
            </a:r>
            <a:r>
              <a:rPr lang="nl-NL" sz="1100" i="1" dirty="0" smtClean="0"/>
              <a:t> 2014 </a:t>
            </a:r>
            <a:r>
              <a:rPr lang="nl-NL" sz="1100" i="1" dirty="0" err="1" smtClean="0"/>
              <a:t>Apr</a:t>
            </a:r>
            <a:r>
              <a:rPr lang="nl-NL" sz="1100" i="1" dirty="0" smtClean="0"/>
              <a:t> 16</a:t>
            </a:r>
            <a:r>
              <a:rPr lang="nl-NL" sz="1100" i="1" dirty="0" smtClean="0"/>
              <a:t>.</a:t>
            </a:r>
          </a:p>
          <a:p>
            <a:endParaRPr lang="nl-NL" sz="500" i="1" dirty="0" smtClean="0"/>
          </a:p>
          <a:p>
            <a:r>
              <a:rPr lang="nl-NL" sz="1100" i="1" dirty="0" err="1" smtClean="0"/>
              <a:t>Confirming</a:t>
            </a:r>
            <a:r>
              <a:rPr lang="nl-NL" sz="1100" i="1" dirty="0" smtClean="0"/>
              <a:t> </a:t>
            </a:r>
            <a:r>
              <a:rPr lang="nl-NL" sz="1100" i="1" dirty="0" err="1" smtClean="0"/>
              <a:t>genes</a:t>
            </a:r>
            <a:r>
              <a:rPr lang="nl-NL" sz="1100" i="1" dirty="0" smtClean="0"/>
              <a:t> </a:t>
            </a:r>
            <a:r>
              <a:rPr lang="nl-NL" sz="1100" i="1" dirty="0" err="1" smtClean="0"/>
              <a:t>influencing</a:t>
            </a:r>
            <a:r>
              <a:rPr lang="nl-NL" sz="1100" i="1" dirty="0" smtClean="0"/>
              <a:t> risk to </a:t>
            </a:r>
            <a:r>
              <a:rPr lang="nl-NL" sz="1100" b="1" i="1" dirty="0" err="1" smtClean="0"/>
              <a:t>cleft</a:t>
            </a:r>
            <a:r>
              <a:rPr lang="nl-NL" sz="1100" i="1" dirty="0" smtClean="0"/>
              <a:t> lip </a:t>
            </a:r>
            <a:r>
              <a:rPr lang="nl-NL" sz="1100" i="1" dirty="0" err="1" smtClean="0"/>
              <a:t>with</a:t>
            </a:r>
            <a:r>
              <a:rPr lang="nl-NL" sz="1100" i="1" dirty="0" smtClean="0"/>
              <a:t>/without </a:t>
            </a:r>
            <a:r>
              <a:rPr lang="nl-NL" sz="1100" b="1" i="1" dirty="0" err="1" smtClean="0"/>
              <a:t>cleft</a:t>
            </a:r>
            <a:r>
              <a:rPr lang="nl-NL" sz="1100" i="1" dirty="0" smtClean="0"/>
              <a:t> palate in a </a:t>
            </a:r>
            <a:r>
              <a:rPr lang="nl-NL" sz="1100" i="1" dirty="0" err="1" smtClean="0"/>
              <a:t>case-parent</a:t>
            </a:r>
            <a:r>
              <a:rPr lang="nl-NL" sz="1100" i="1" dirty="0" smtClean="0"/>
              <a:t> trio </a:t>
            </a:r>
            <a:r>
              <a:rPr lang="nl-NL" sz="1100" i="1" dirty="0" err="1" smtClean="0"/>
              <a:t>study</a:t>
            </a:r>
            <a:r>
              <a:rPr lang="nl-NL" sz="1100" i="1" dirty="0" smtClean="0"/>
              <a:t>.  </a:t>
            </a:r>
            <a:r>
              <a:rPr lang="nl-NL" sz="1100" i="1" dirty="0" err="1" smtClean="0"/>
              <a:t>Beaty</a:t>
            </a:r>
            <a:r>
              <a:rPr lang="nl-NL" sz="1100" i="1" dirty="0" smtClean="0"/>
              <a:t> </a:t>
            </a:r>
            <a:r>
              <a:rPr lang="nl-NL" sz="1100" i="1" dirty="0" smtClean="0"/>
              <a:t>TH, </a:t>
            </a:r>
            <a:r>
              <a:rPr lang="nl-NL" sz="1100" i="1" dirty="0" err="1" smtClean="0"/>
              <a:t>Taub</a:t>
            </a:r>
            <a:r>
              <a:rPr lang="nl-NL" sz="1100" i="1" dirty="0" smtClean="0"/>
              <a:t> MA, </a:t>
            </a:r>
            <a:r>
              <a:rPr lang="nl-NL" sz="1100" i="1" dirty="0" err="1" smtClean="0"/>
              <a:t>Scott</a:t>
            </a:r>
            <a:r>
              <a:rPr lang="nl-NL" sz="1100" i="1" dirty="0" smtClean="0"/>
              <a:t> AF, </a:t>
            </a:r>
            <a:r>
              <a:rPr lang="nl-NL" sz="1100" i="1" dirty="0" err="1" smtClean="0"/>
              <a:t>Murray</a:t>
            </a:r>
            <a:r>
              <a:rPr lang="nl-NL" sz="1100" i="1" dirty="0" smtClean="0"/>
              <a:t> JC, </a:t>
            </a:r>
            <a:r>
              <a:rPr lang="nl-NL" sz="1100" i="1" dirty="0" err="1" smtClean="0"/>
              <a:t>Marazita</a:t>
            </a:r>
            <a:r>
              <a:rPr lang="nl-NL" sz="1100" i="1" dirty="0" smtClean="0"/>
              <a:t> ML, Schwender H, Parker MM, </a:t>
            </a:r>
            <a:r>
              <a:rPr lang="nl-NL" sz="1100" i="1" dirty="0" err="1" smtClean="0"/>
              <a:t>Hetmanski</a:t>
            </a:r>
            <a:r>
              <a:rPr lang="nl-NL" sz="1100" i="1" dirty="0" smtClean="0"/>
              <a:t> JB, </a:t>
            </a:r>
            <a:r>
              <a:rPr lang="nl-NL" sz="1100" i="1" dirty="0" err="1" smtClean="0"/>
              <a:t>Balakrishnan</a:t>
            </a:r>
            <a:r>
              <a:rPr lang="nl-NL" sz="1100" i="1" dirty="0" smtClean="0"/>
              <a:t> P, </a:t>
            </a:r>
            <a:r>
              <a:rPr lang="nl-NL" sz="1100" i="1" dirty="0" err="1" smtClean="0"/>
              <a:t>Mansilla</a:t>
            </a:r>
            <a:r>
              <a:rPr lang="nl-NL" sz="1100" i="1" dirty="0" smtClean="0"/>
              <a:t> MA, </a:t>
            </a:r>
            <a:r>
              <a:rPr lang="nl-NL" sz="1100" i="1" dirty="0" err="1" smtClean="0"/>
              <a:t>Mangold</a:t>
            </a:r>
            <a:r>
              <a:rPr lang="nl-NL" sz="1100" i="1" dirty="0" smtClean="0"/>
              <a:t> E, </a:t>
            </a:r>
            <a:r>
              <a:rPr lang="nl-NL" sz="1100" i="1" dirty="0" err="1" smtClean="0"/>
              <a:t>Ludwig</a:t>
            </a:r>
            <a:r>
              <a:rPr lang="nl-NL" sz="1100" i="1" dirty="0" smtClean="0"/>
              <a:t> KU, </a:t>
            </a:r>
            <a:r>
              <a:rPr lang="nl-NL" sz="1100" i="1" dirty="0" err="1" smtClean="0"/>
              <a:t>Noethen</a:t>
            </a:r>
            <a:r>
              <a:rPr lang="nl-NL" sz="1100" i="1" dirty="0" smtClean="0"/>
              <a:t> MM, </a:t>
            </a:r>
            <a:r>
              <a:rPr lang="nl-NL" sz="1100" i="1" dirty="0" err="1" smtClean="0"/>
              <a:t>Rubini</a:t>
            </a:r>
            <a:r>
              <a:rPr lang="nl-NL" sz="1100" i="1" dirty="0" smtClean="0"/>
              <a:t> M, </a:t>
            </a:r>
            <a:r>
              <a:rPr lang="nl-NL" sz="1100" i="1" dirty="0" err="1" smtClean="0"/>
              <a:t>Elcioglu</a:t>
            </a:r>
            <a:r>
              <a:rPr lang="nl-NL" sz="1100" i="1" dirty="0" smtClean="0"/>
              <a:t> N, </a:t>
            </a:r>
            <a:r>
              <a:rPr lang="nl-NL" sz="1100" i="1" dirty="0" err="1" smtClean="0"/>
              <a:t>Ruczinski</a:t>
            </a:r>
            <a:r>
              <a:rPr lang="nl-NL" sz="1100" i="1" dirty="0" smtClean="0"/>
              <a:t> I</a:t>
            </a:r>
            <a:r>
              <a:rPr lang="nl-NL" sz="1100" i="1" dirty="0" smtClean="0"/>
              <a:t>.  Hum </a:t>
            </a:r>
            <a:r>
              <a:rPr lang="nl-NL" sz="1100" i="1" dirty="0" smtClean="0"/>
              <a:t>Genet. 2013 </a:t>
            </a:r>
            <a:r>
              <a:rPr lang="nl-NL" sz="1100" i="1" dirty="0" err="1" smtClean="0"/>
              <a:t>Jul</a:t>
            </a:r>
            <a:r>
              <a:rPr lang="nl-NL" sz="1100" i="1" dirty="0" smtClean="0"/>
              <a:t>;132(7):771-81. </a:t>
            </a:r>
            <a:r>
              <a:rPr lang="nl-NL" sz="1100" i="1" dirty="0" err="1" smtClean="0"/>
              <a:t>doi</a:t>
            </a:r>
            <a:r>
              <a:rPr lang="nl-NL" sz="1100" i="1" dirty="0" smtClean="0"/>
              <a:t>: 10.1007/s00439-013-1283-6. </a:t>
            </a:r>
            <a:r>
              <a:rPr lang="nl-NL" sz="1100" i="1" dirty="0" err="1" smtClean="0"/>
              <a:t>Epub</a:t>
            </a:r>
            <a:r>
              <a:rPr lang="nl-NL" sz="1100" i="1" dirty="0" smtClean="0"/>
              <a:t> 2013 Mar 20</a:t>
            </a:r>
            <a:r>
              <a:rPr lang="nl-NL" sz="1100" i="1" dirty="0" smtClean="0"/>
              <a:t>.</a:t>
            </a:r>
          </a:p>
          <a:p>
            <a:endParaRPr lang="nl-NL" sz="500" i="1" dirty="0" smtClean="0"/>
          </a:p>
          <a:p>
            <a:r>
              <a:rPr lang="nl-NL" sz="1100" i="1" dirty="0" smtClean="0"/>
              <a:t>ETC……</a:t>
            </a:r>
            <a:endParaRPr lang="en-US" sz="1400" i="1" dirty="0" smtClean="0"/>
          </a:p>
        </p:txBody>
      </p:sp>
      <p:sp>
        <p:nvSpPr>
          <p:cNvPr id="6" name="TextBox 5"/>
          <p:cNvSpPr txBox="1"/>
          <p:nvPr/>
        </p:nvSpPr>
        <p:spPr>
          <a:xfrm>
            <a:off x="6781800" y="152400"/>
            <a:ext cx="2057400" cy="400110"/>
          </a:xfrm>
          <a:prstGeom prst="rect">
            <a:avLst/>
          </a:prstGeom>
          <a:noFill/>
          <a:ln w="25400">
            <a:solidFill>
              <a:schemeClr val="tx1">
                <a:lumMod val="95000"/>
                <a:lumOff val="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accent6">
                    <a:lumMod val="75000"/>
                  </a:schemeClr>
                </a:solidFill>
              </a:rPr>
              <a:t>rs560424 </a:t>
            </a:r>
            <a:r>
              <a:rPr lang="en-US" sz="2000" dirty="0" smtClean="0"/>
              <a:t>(chr1p)</a:t>
            </a:r>
            <a:endParaRPr lang="en-US" sz="2000" b="1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3400" y="609600"/>
            <a:ext cx="800100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000" dirty="0" smtClean="0">
                <a:solidFill>
                  <a:prstClr val="black"/>
                </a:solidFill>
              </a:rPr>
              <a:t>E2F5</a:t>
            </a:r>
          </a:p>
          <a:p>
            <a:r>
              <a:rPr lang="en-US" sz="1400" i="1" dirty="0">
                <a:solidFill>
                  <a:prstClr val="black"/>
                </a:solidFill>
              </a:rPr>
              <a:t>E2F Transcription Factor 5, </a:t>
            </a:r>
            <a:r>
              <a:rPr lang="en-US" sz="1400" i="1" dirty="0" smtClean="0">
                <a:solidFill>
                  <a:prstClr val="black"/>
                </a:solidFill>
              </a:rPr>
              <a:t>P130-Binding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09600" y="1981200"/>
            <a:ext cx="7848600" cy="42319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90588" indent="-890588" defTabSz="984250"/>
            <a:r>
              <a:rPr lang="en-US" sz="1400" dirty="0" smtClean="0">
                <a:solidFill>
                  <a:prstClr val="black"/>
                </a:solidFill>
              </a:rPr>
              <a:t>Function(s):  </a:t>
            </a:r>
            <a:r>
              <a:rPr lang="en-US" sz="1400" dirty="0"/>
              <a:t>The protein encoded by this gene is a member of the E2F family of transcription factors. </a:t>
            </a:r>
            <a:r>
              <a:rPr lang="en-US" sz="1400" dirty="0" smtClean="0"/>
              <a:t>This </a:t>
            </a:r>
            <a:r>
              <a:rPr lang="en-US" sz="1400" dirty="0"/>
              <a:t>protein is differentially phosphorylated and </a:t>
            </a:r>
            <a:r>
              <a:rPr lang="en-US" sz="1400" dirty="0" smtClean="0"/>
              <a:t>is expressed </a:t>
            </a:r>
            <a:r>
              <a:rPr lang="en-US" sz="1400" dirty="0"/>
              <a:t>in a wide variety of human tissues. </a:t>
            </a:r>
            <a:r>
              <a:rPr lang="en-US" sz="1400" dirty="0" smtClean="0"/>
              <a:t>Both this </a:t>
            </a:r>
            <a:r>
              <a:rPr lang="en-US" sz="1400" dirty="0"/>
              <a:t>protein and E2F4 interact with tumor suppressor proteins p130 and p107, but not with </a:t>
            </a:r>
            <a:r>
              <a:rPr lang="en-US" sz="1400" dirty="0" err="1" smtClean="0"/>
              <a:t>pRB</a:t>
            </a:r>
            <a:r>
              <a:rPr lang="en-US" sz="1400" dirty="0" smtClean="0"/>
              <a:t>.</a:t>
            </a:r>
          </a:p>
          <a:p>
            <a:pPr marL="890588" indent="-890588" defTabSz="984250"/>
            <a:r>
              <a:rPr lang="en-US" sz="1400" dirty="0"/>
              <a:t> </a:t>
            </a:r>
            <a:r>
              <a:rPr lang="en-US" sz="1400" dirty="0" smtClean="0"/>
              <a:t>                      The encoded protein is a transcriptional </a:t>
            </a:r>
            <a:r>
              <a:rPr lang="en-US" sz="1400" dirty="0"/>
              <a:t>activator that binds to E2F sites, these sites are present in the promoter of many </a:t>
            </a:r>
            <a:r>
              <a:rPr lang="en-US" sz="1400" dirty="0" smtClean="0"/>
              <a:t>genes whose </a:t>
            </a:r>
            <a:r>
              <a:rPr lang="en-US" sz="1400" dirty="0"/>
              <a:t>products are involved in cell proliferation. </a:t>
            </a:r>
            <a:r>
              <a:rPr lang="en-US" sz="1400" dirty="0" smtClean="0"/>
              <a:t>It may </a:t>
            </a:r>
            <a:r>
              <a:rPr lang="en-US" sz="1400" dirty="0"/>
              <a:t>mediate growth factor-initiated signal </a:t>
            </a:r>
            <a:r>
              <a:rPr lang="en-US" sz="1400" dirty="0" smtClean="0"/>
              <a:t>transduction and it is likely </a:t>
            </a:r>
            <a:r>
              <a:rPr lang="en-US" sz="1400" dirty="0"/>
              <a:t>involved in the early responses of resting cells to growth factor stimulation</a:t>
            </a:r>
            <a:endParaRPr lang="en-US" sz="1400" dirty="0" smtClean="0"/>
          </a:p>
          <a:p>
            <a:pPr marL="857250" indent="-857250"/>
            <a:endParaRPr lang="en-US" sz="1400" dirty="0" smtClean="0">
              <a:solidFill>
                <a:prstClr val="black"/>
              </a:solidFill>
            </a:endParaRPr>
          </a:p>
          <a:p>
            <a:pPr marL="857250" indent="-857250"/>
            <a:endParaRPr lang="en-US" sz="1400" dirty="0" smtClean="0">
              <a:solidFill>
                <a:prstClr val="black"/>
              </a:solidFill>
            </a:endParaRPr>
          </a:p>
          <a:p>
            <a:pPr marL="1597025" indent="-1597025"/>
            <a:r>
              <a:rPr lang="en-US" sz="1400" dirty="0" smtClean="0">
                <a:solidFill>
                  <a:prstClr val="black"/>
                </a:solidFill>
              </a:rPr>
              <a:t>Associated disease(s): </a:t>
            </a:r>
            <a:r>
              <a:rPr lang="en-US" sz="1400" dirty="0"/>
              <a:t>Mutations in this gene are </a:t>
            </a:r>
            <a:r>
              <a:rPr lang="en-US" sz="1400" dirty="0" smtClean="0"/>
              <a:t>associated with</a:t>
            </a:r>
            <a:r>
              <a:rPr lang="nl-NL" sz="1400" dirty="0" smtClean="0"/>
              <a:t> </a:t>
            </a:r>
            <a:r>
              <a:rPr lang="it-IT" sz="1400" dirty="0" err="1"/>
              <a:t>retinoblastoma</a:t>
            </a:r>
            <a:r>
              <a:rPr lang="it-IT" sz="1400" dirty="0"/>
              <a:t> and choroiditis. </a:t>
            </a:r>
            <a:endParaRPr lang="en-US" sz="1400" dirty="0" smtClean="0">
              <a:solidFill>
                <a:prstClr val="black"/>
              </a:solidFill>
            </a:endParaRPr>
          </a:p>
          <a:p>
            <a:pPr marL="1597025" indent="-1597025"/>
            <a:endParaRPr lang="nl-NL" sz="1400" dirty="0" smtClean="0">
              <a:solidFill>
                <a:prstClr val="black"/>
              </a:solidFill>
            </a:endParaRPr>
          </a:p>
          <a:p>
            <a:pPr marL="1597025" indent="-1597025"/>
            <a:endParaRPr lang="nl-NL" sz="1400" dirty="0" smtClean="0">
              <a:solidFill>
                <a:prstClr val="black"/>
              </a:solidFill>
            </a:endParaRPr>
          </a:p>
          <a:p>
            <a:pPr marL="1597025" indent="-1597025"/>
            <a:r>
              <a:rPr lang="nl-NL" sz="1400" dirty="0" err="1" smtClean="0">
                <a:solidFill>
                  <a:prstClr val="black"/>
                </a:solidFill>
              </a:rPr>
              <a:t>Associated</a:t>
            </a:r>
            <a:r>
              <a:rPr lang="nl-NL" sz="1400" dirty="0" smtClean="0">
                <a:solidFill>
                  <a:prstClr val="black"/>
                </a:solidFill>
              </a:rPr>
              <a:t> </a:t>
            </a:r>
            <a:r>
              <a:rPr lang="nl-NL" sz="1400" dirty="0" err="1" smtClean="0">
                <a:solidFill>
                  <a:prstClr val="black"/>
                </a:solidFill>
              </a:rPr>
              <a:t>syndrome</a:t>
            </a:r>
            <a:r>
              <a:rPr lang="nl-NL" sz="1400" dirty="0" smtClean="0">
                <a:solidFill>
                  <a:prstClr val="black"/>
                </a:solidFill>
              </a:rPr>
              <a:t>(s): </a:t>
            </a:r>
            <a:r>
              <a:rPr lang="nl-NL" sz="1400" dirty="0" smtClean="0">
                <a:solidFill>
                  <a:prstClr val="black"/>
                </a:solidFill>
              </a:rPr>
              <a:t> </a:t>
            </a:r>
            <a:r>
              <a:rPr lang="nl-NL" sz="1400" dirty="0" err="1" smtClean="0">
                <a:solidFill>
                  <a:prstClr val="black"/>
                </a:solidFill>
              </a:rPr>
              <a:t>nothing</a:t>
            </a:r>
            <a:endParaRPr lang="nl-NL" sz="1400" dirty="0" smtClean="0">
              <a:solidFill>
                <a:prstClr val="black"/>
              </a:solidFill>
            </a:endParaRPr>
          </a:p>
          <a:p>
            <a:pPr marL="1597025" indent="-1597025"/>
            <a:endParaRPr lang="nl-NL" sz="1400" dirty="0" smtClean="0">
              <a:solidFill>
                <a:prstClr val="black"/>
              </a:solidFill>
            </a:endParaRPr>
          </a:p>
          <a:p>
            <a:pPr marL="1597025" indent="-1597025"/>
            <a:r>
              <a:rPr lang="nl-NL" sz="1400" dirty="0" err="1" smtClean="0"/>
              <a:t>Publications</a:t>
            </a:r>
            <a:r>
              <a:rPr lang="nl-NL" sz="1400" dirty="0" smtClean="0"/>
              <a:t> </a:t>
            </a:r>
            <a:r>
              <a:rPr lang="nl-NL" sz="1400" dirty="0" smtClean="0"/>
              <a:t>E2F5/</a:t>
            </a:r>
            <a:r>
              <a:rPr lang="nl-NL" sz="1400" dirty="0" err="1" smtClean="0"/>
              <a:t>cleft</a:t>
            </a:r>
            <a:r>
              <a:rPr lang="nl-NL" sz="1400" dirty="0" smtClean="0"/>
              <a:t> (</a:t>
            </a:r>
            <a:r>
              <a:rPr lang="nl-NL" sz="1400" dirty="0" err="1" smtClean="0"/>
              <a:t>OFCs</a:t>
            </a:r>
            <a:r>
              <a:rPr lang="nl-NL" sz="1400" dirty="0" smtClean="0"/>
              <a:t>):  </a:t>
            </a:r>
            <a:r>
              <a:rPr lang="nl-NL" sz="1400" dirty="0" smtClean="0">
                <a:solidFill>
                  <a:prstClr val="black"/>
                </a:solidFill>
              </a:rPr>
              <a:t>YES (??)</a:t>
            </a:r>
          </a:p>
          <a:p>
            <a:pPr marL="1597025" indent="-1597025"/>
            <a:endParaRPr lang="nl-NL" sz="600" dirty="0" smtClean="0">
              <a:solidFill>
                <a:prstClr val="black"/>
              </a:solidFill>
            </a:endParaRPr>
          </a:p>
          <a:p>
            <a:r>
              <a:rPr lang="en-US" sz="1100" i="1" dirty="0" smtClean="0"/>
              <a:t>Role of skeletal muscle in palate development</a:t>
            </a:r>
            <a:r>
              <a:rPr lang="en-US" sz="1100" i="1" dirty="0" smtClean="0"/>
              <a:t>.  Rot </a:t>
            </a:r>
            <a:r>
              <a:rPr lang="en-US" sz="1100" i="1" dirty="0" smtClean="0"/>
              <a:t>I, </a:t>
            </a:r>
            <a:r>
              <a:rPr lang="en-US" sz="1100" i="1" dirty="0" err="1" smtClean="0"/>
              <a:t>Kablar</a:t>
            </a:r>
            <a:r>
              <a:rPr lang="en-US" sz="1100" i="1" dirty="0" smtClean="0"/>
              <a:t> B</a:t>
            </a:r>
            <a:r>
              <a:rPr lang="en-US" sz="1100" i="1" dirty="0" smtClean="0"/>
              <a:t>.  </a:t>
            </a:r>
            <a:r>
              <a:rPr lang="en-US" sz="1100" i="1" dirty="0" err="1" smtClean="0"/>
              <a:t>Histol</a:t>
            </a:r>
            <a:r>
              <a:rPr lang="en-US" sz="1100" i="1" dirty="0" smtClean="0"/>
              <a:t> </a:t>
            </a:r>
            <a:r>
              <a:rPr lang="en-US" sz="1100" i="1" dirty="0" err="1" smtClean="0"/>
              <a:t>Histopathol</a:t>
            </a:r>
            <a:r>
              <a:rPr lang="en-US" sz="1100" i="1" dirty="0" smtClean="0"/>
              <a:t>. 2013 Jan;28(1):1-13. Review</a:t>
            </a:r>
            <a:r>
              <a:rPr lang="en-US" sz="1100" i="1" dirty="0" smtClean="0"/>
              <a:t>.</a:t>
            </a:r>
          </a:p>
          <a:p>
            <a:endParaRPr lang="en-US" sz="600" i="1" dirty="0" smtClean="0"/>
          </a:p>
          <a:p>
            <a:r>
              <a:rPr lang="en-US" sz="1100" i="1" dirty="0" smtClean="0"/>
              <a:t>Expression of the E2F family of transcription factors during </a:t>
            </a:r>
            <a:r>
              <a:rPr lang="en-US" sz="1100" i="1" dirty="0" err="1" smtClean="0"/>
              <a:t>murine</a:t>
            </a:r>
            <a:r>
              <a:rPr lang="en-US" sz="1100" i="1" dirty="0" smtClean="0"/>
              <a:t> development</a:t>
            </a:r>
            <a:r>
              <a:rPr lang="en-US" sz="1100" i="1" dirty="0" smtClean="0"/>
              <a:t>.  </a:t>
            </a:r>
            <a:r>
              <a:rPr lang="en-US" sz="1100" i="1" dirty="0" err="1" smtClean="0"/>
              <a:t>Kusek</a:t>
            </a:r>
            <a:r>
              <a:rPr lang="en-US" sz="1100" i="1" dirty="0" smtClean="0"/>
              <a:t> </a:t>
            </a:r>
            <a:r>
              <a:rPr lang="en-US" sz="1100" i="1" dirty="0" smtClean="0"/>
              <a:t>JC, Greene RM, Nugent P, Pisano MM</a:t>
            </a:r>
            <a:r>
              <a:rPr lang="en-US" sz="1100" i="1" dirty="0" smtClean="0"/>
              <a:t>.  </a:t>
            </a:r>
            <a:r>
              <a:rPr lang="en-US" sz="1100" i="1" dirty="0" err="1" smtClean="0"/>
              <a:t>Int</a:t>
            </a:r>
            <a:r>
              <a:rPr lang="en-US" sz="1100" i="1" dirty="0" smtClean="0"/>
              <a:t> </a:t>
            </a:r>
            <a:r>
              <a:rPr lang="en-US" sz="1100" i="1" dirty="0" smtClean="0"/>
              <a:t>J Dev Biol. 2000 Apr;44(3):267-77</a:t>
            </a:r>
            <a:r>
              <a:rPr lang="en-US" sz="1100" i="1" dirty="0" smtClean="0"/>
              <a:t>.</a:t>
            </a:r>
            <a:endParaRPr lang="nl-NL" sz="1400" i="1" dirty="0" smtClean="0">
              <a:solidFill>
                <a:prstClr val="black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553200" y="152400"/>
            <a:ext cx="2286000" cy="400110"/>
          </a:xfrm>
          <a:prstGeom prst="rect">
            <a:avLst/>
          </a:prstGeom>
          <a:noFill/>
          <a:ln w="25400">
            <a:solidFill>
              <a:schemeClr val="tx1">
                <a:lumMod val="95000"/>
                <a:lumOff val="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F79646">
                    <a:lumMod val="75000"/>
                  </a:srgbClr>
                </a:solidFill>
              </a:rPr>
              <a:t>rs12543318 </a:t>
            </a:r>
            <a:r>
              <a:rPr lang="en-US" sz="2000" dirty="0" smtClean="0">
                <a:solidFill>
                  <a:prstClr val="black"/>
                </a:solidFill>
              </a:rPr>
              <a:t>(chr8q)</a:t>
            </a:r>
            <a:endParaRPr lang="en-US" sz="2000" b="1" dirty="0">
              <a:solidFill>
                <a:srgbClr val="F79646">
                  <a:lumMod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9020273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3400" y="609600"/>
            <a:ext cx="800100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000" dirty="0" smtClean="0">
                <a:solidFill>
                  <a:prstClr val="black"/>
                </a:solidFill>
              </a:rPr>
              <a:t>LOC100996348 </a:t>
            </a:r>
          </a:p>
          <a:p>
            <a:r>
              <a:rPr lang="en-US" sz="1400" i="1" dirty="0">
                <a:solidFill>
                  <a:prstClr val="black"/>
                </a:solidFill>
              </a:rPr>
              <a:t>Uncharacterized </a:t>
            </a:r>
            <a:r>
              <a:rPr lang="en-US" sz="1400" i="1" dirty="0" smtClean="0">
                <a:solidFill>
                  <a:prstClr val="black"/>
                </a:solidFill>
              </a:rPr>
              <a:t>LOC100996348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09600" y="2362200"/>
            <a:ext cx="79248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90588" indent="-890588" defTabSz="984250"/>
            <a:r>
              <a:rPr lang="en-US" sz="1400" dirty="0" smtClean="0">
                <a:solidFill>
                  <a:prstClr val="black"/>
                </a:solidFill>
              </a:rPr>
              <a:t>Function(s):  It is</a:t>
            </a:r>
            <a:r>
              <a:rPr lang="en-US" sz="1400" dirty="0"/>
              <a:t> an RNA gene, and is affiliated with the antisense RNA class. </a:t>
            </a:r>
            <a:endParaRPr lang="en-US" sz="1400" dirty="0" smtClean="0">
              <a:solidFill>
                <a:prstClr val="black"/>
              </a:solidFill>
            </a:endParaRPr>
          </a:p>
          <a:p>
            <a:pPr marL="857250" indent="-857250"/>
            <a:endParaRPr lang="en-US" sz="1400" dirty="0" smtClean="0">
              <a:solidFill>
                <a:prstClr val="black"/>
              </a:solidFill>
            </a:endParaRPr>
          </a:p>
          <a:p>
            <a:pPr marL="857250" indent="-857250"/>
            <a:endParaRPr lang="en-US" sz="1400" dirty="0" smtClean="0">
              <a:solidFill>
                <a:prstClr val="black"/>
              </a:solidFill>
            </a:endParaRPr>
          </a:p>
          <a:p>
            <a:pPr marL="1597025" indent="-1597025"/>
            <a:r>
              <a:rPr lang="en-US" sz="1400" dirty="0" smtClean="0">
                <a:solidFill>
                  <a:prstClr val="black"/>
                </a:solidFill>
              </a:rPr>
              <a:t>Associated disease(s):  </a:t>
            </a:r>
            <a:r>
              <a:rPr lang="nl-NL" sz="1400" dirty="0" smtClean="0">
                <a:solidFill>
                  <a:prstClr val="black"/>
                </a:solidFill>
              </a:rPr>
              <a:t>nothing</a:t>
            </a:r>
            <a:r>
              <a:rPr lang="it-IT" sz="1400" dirty="0">
                <a:solidFill>
                  <a:prstClr val="black"/>
                </a:solidFill>
              </a:rPr>
              <a:t> </a:t>
            </a:r>
            <a:endParaRPr lang="en-US" sz="1400" dirty="0" smtClean="0">
              <a:solidFill>
                <a:prstClr val="black"/>
              </a:solidFill>
            </a:endParaRPr>
          </a:p>
          <a:p>
            <a:pPr marL="1597025" indent="-1597025"/>
            <a:endParaRPr lang="nl-NL" sz="1400" dirty="0" smtClean="0">
              <a:solidFill>
                <a:prstClr val="black"/>
              </a:solidFill>
            </a:endParaRPr>
          </a:p>
          <a:p>
            <a:pPr marL="1597025" indent="-1597025"/>
            <a:endParaRPr lang="nl-NL" sz="1400" dirty="0" smtClean="0">
              <a:solidFill>
                <a:prstClr val="black"/>
              </a:solidFill>
            </a:endParaRPr>
          </a:p>
          <a:p>
            <a:pPr marL="1597025" indent="-1597025"/>
            <a:r>
              <a:rPr lang="nl-NL" sz="1400" dirty="0" err="1" smtClean="0">
                <a:solidFill>
                  <a:prstClr val="black"/>
                </a:solidFill>
              </a:rPr>
              <a:t>Associated</a:t>
            </a:r>
            <a:r>
              <a:rPr lang="nl-NL" sz="1400" dirty="0" smtClean="0">
                <a:solidFill>
                  <a:prstClr val="black"/>
                </a:solidFill>
              </a:rPr>
              <a:t> </a:t>
            </a:r>
            <a:r>
              <a:rPr lang="nl-NL" sz="1400" dirty="0" err="1" smtClean="0">
                <a:solidFill>
                  <a:prstClr val="black"/>
                </a:solidFill>
              </a:rPr>
              <a:t>syndrome</a:t>
            </a:r>
            <a:r>
              <a:rPr lang="nl-NL" sz="1400" dirty="0" smtClean="0">
                <a:solidFill>
                  <a:prstClr val="black"/>
                </a:solidFill>
              </a:rPr>
              <a:t>(s): </a:t>
            </a:r>
            <a:r>
              <a:rPr lang="nl-NL" sz="1400" dirty="0" err="1" smtClean="0">
                <a:solidFill>
                  <a:prstClr val="black"/>
                </a:solidFill>
              </a:rPr>
              <a:t>nothing</a:t>
            </a:r>
            <a:endParaRPr lang="nl-NL" sz="1400" dirty="0" smtClean="0">
              <a:solidFill>
                <a:prstClr val="black"/>
              </a:solidFill>
            </a:endParaRPr>
          </a:p>
          <a:p>
            <a:pPr marL="1597025" indent="-1597025"/>
            <a:endParaRPr lang="nl-NL" sz="1400" dirty="0" smtClean="0">
              <a:solidFill>
                <a:prstClr val="black"/>
              </a:solidFill>
            </a:endParaRPr>
          </a:p>
          <a:p>
            <a:pPr marL="1597025" indent="-1597025"/>
            <a:endParaRPr lang="nl-NL" sz="1400" dirty="0" smtClean="0">
              <a:solidFill>
                <a:prstClr val="black"/>
              </a:solidFill>
            </a:endParaRPr>
          </a:p>
          <a:p>
            <a:pPr marL="1597025" indent="-1597025"/>
            <a:r>
              <a:rPr lang="nl-NL" sz="1400" dirty="0" err="1" smtClean="0"/>
              <a:t>Publications</a:t>
            </a:r>
            <a:r>
              <a:rPr lang="nl-NL" sz="1400" dirty="0" smtClean="0"/>
              <a:t> </a:t>
            </a:r>
            <a:r>
              <a:rPr lang="nl-NL" sz="1400" dirty="0" smtClean="0"/>
              <a:t>LOC100996348/</a:t>
            </a:r>
            <a:r>
              <a:rPr lang="nl-NL" sz="1400" dirty="0" err="1" smtClean="0"/>
              <a:t>cleft</a:t>
            </a:r>
            <a:r>
              <a:rPr lang="nl-NL" sz="1400" dirty="0" smtClean="0"/>
              <a:t> </a:t>
            </a:r>
            <a:r>
              <a:rPr lang="nl-NL" sz="1400" dirty="0" smtClean="0"/>
              <a:t>(</a:t>
            </a:r>
            <a:r>
              <a:rPr lang="nl-NL" sz="1400" dirty="0" err="1" smtClean="0"/>
              <a:t>OFCs</a:t>
            </a:r>
            <a:r>
              <a:rPr lang="nl-NL" sz="1400" dirty="0" smtClean="0"/>
              <a:t>):  </a:t>
            </a:r>
            <a:r>
              <a:rPr lang="nl-NL" sz="1400" b="1" dirty="0" smtClean="0"/>
              <a:t>NO</a:t>
            </a:r>
            <a:endParaRPr lang="en-US" sz="1400" dirty="0" smtClean="0"/>
          </a:p>
        </p:txBody>
      </p:sp>
      <p:sp>
        <p:nvSpPr>
          <p:cNvPr id="6" name="TextBox 5"/>
          <p:cNvSpPr txBox="1"/>
          <p:nvPr/>
        </p:nvSpPr>
        <p:spPr>
          <a:xfrm>
            <a:off x="6553200" y="152400"/>
            <a:ext cx="2286000" cy="400110"/>
          </a:xfrm>
          <a:prstGeom prst="rect">
            <a:avLst/>
          </a:prstGeom>
          <a:noFill/>
          <a:ln w="25400">
            <a:solidFill>
              <a:schemeClr val="tx1">
                <a:lumMod val="95000"/>
                <a:lumOff val="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F79646">
                    <a:lumMod val="75000"/>
                  </a:srgbClr>
                </a:solidFill>
              </a:rPr>
              <a:t>rs12543318 </a:t>
            </a:r>
            <a:r>
              <a:rPr lang="en-US" sz="2000" dirty="0" smtClean="0">
                <a:solidFill>
                  <a:prstClr val="black"/>
                </a:solidFill>
              </a:rPr>
              <a:t>(chr8q)</a:t>
            </a:r>
            <a:endParaRPr lang="en-US" sz="2000" b="1" dirty="0">
              <a:solidFill>
                <a:srgbClr val="F79646">
                  <a:lumMod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93768097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3400" y="609600"/>
            <a:ext cx="800100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000" dirty="0" smtClean="0">
                <a:solidFill>
                  <a:prstClr val="black"/>
                </a:solidFill>
              </a:rPr>
              <a:t>LRRCC1 </a:t>
            </a:r>
          </a:p>
          <a:p>
            <a:r>
              <a:rPr lang="en-US" sz="1400" i="1" dirty="0" err="1">
                <a:solidFill>
                  <a:prstClr val="black"/>
                </a:solidFill>
              </a:rPr>
              <a:t>Leucine</a:t>
            </a:r>
            <a:r>
              <a:rPr lang="en-US" sz="1400" i="1" dirty="0">
                <a:solidFill>
                  <a:prstClr val="black"/>
                </a:solidFill>
              </a:rPr>
              <a:t> Rich Repeat And Coiled-Coil </a:t>
            </a:r>
            <a:r>
              <a:rPr lang="en-US" sz="1400" i="1" dirty="0" err="1">
                <a:solidFill>
                  <a:prstClr val="black"/>
                </a:solidFill>
              </a:rPr>
              <a:t>Centrosomal</a:t>
            </a:r>
            <a:r>
              <a:rPr lang="en-US" sz="1400" i="1" dirty="0">
                <a:solidFill>
                  <a:prstClr val="black"/>
                </a:solidFill>
              </a:rPr>
              <a:t> Protein </a:t>
            </a:r>
            <a:r>
              <a:rPr lang="en-US" sz="1400" i="1" dirty="0" smtClean="0">
                <a:solidFill>
                  <a:prstClr val="black"/>
                </a:solidFill>
              </a:rPr>
              <a:t>1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09600" y="2362200"/>
            <a:ext cx="7924800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90588" indent="-890588" defTabSz="984250"/>
            <a:r>
              <a:rPr lang="en-US" sz="1400" dirty="0" smtClean="0">
                <a:solidFill>
                  <a:prstClr val="black"/>
                </a:solidFill>
              </a:rPr>
              <a:t>Function(s):  It is required </a:t>
            </a:r>
            <a:r>
              <a:rPr lang="en-US" sz="1400" dirty="0">
                <a:solidFill>
                  <a:prstClr val="black"/>
                </a:solidFill>
              </a:rPr>
              <a:t>for the organization of the mitotic </a:t>
            </a:r>
            <a:r>
              <a:rPr lang="en-US" sz="1400" dirty="0" smtClean="0">
                <a:solidFill>
                  <a:prstClr val="black"/>
                </a:solidFill>
              </a:rPr>
              <a:t>spindle and it maintains </a:t>
            </a:r>
            <a:r>
              <a:rPr lang="en-US" sz="1400" dirty="0">
                <a:solidFill>
                  <a:prstClr val="black"/>
                </a:solidFill>
              </a:rPr>
              <a:t>the structural integrity of </a:t>
            </a:r>
            <a:r>
              <a:rPr lang="en-US" sz="1400" dirty="0" smtClean="0">
                <a:solidFill>
                  <a:prstClr val="black"/>
                </a:solidFill>
              </a:rPr>
              <a:t>centrosomes during mitosis. </a:t>
            </a:r>
          </a:p>
          <a:p>
            <a:pPr marL="857250" indent="-857250"/>
            <a:endParaRPr lang="en-US" sz="1400" dirty="0" smtClean="0">
              <a:solidFill>
                <a:prstClr val="black"/>
              </a:solidFill>
            </a:endParaRPr>
          </a:p>
          <a:p>
            <a:pPr marL="857250" indent="-857250"/>
            <a:endParaRPr lang="en-US" sz="1400" dirty="0" smtClean="0">
              <a:solidFill>
                <a:prstClr val="black"/>
              </a:solidFill>
            </a:endParaRPr>
          </a:p>
          <a:p>
            <a:pPr marL="1597025" indent="-1597025"/>
            <a:r>
              <a:rPr lang="en-US" sz="1400" dirty="0" smtClean="0">
                <a:solidFill>
                  <a:prstClr val="black"/>
                </a:solidFill>
              </a:rPr>
              <a:t>Associated disease(s):  </a:t>
            </a:r>
            <a:r>
              <a:rPr lang="nl-NL" sz="1400" dirty="0" smtClean="0">
                <a:solidFill>
                  <a:prstClr val="black"/>
                </a:solidFill>
              </a:rPr>
              <a:t>nothing</a:t>
            </a:r>
            <a:r>
              <a:rPr lang="it-IT" sz="1400" dirty="0">
                <a:solidFill>
                  <a:prstClr val="black"/>
                </a:solidFill>
              </a:rPr>
              <a:t> </a:t>
            </a:r>
            <a:endParaRPr lang="en-US" sz="1400" dirty="0" smtClean="0">
              <a:solidFill>
                <a:prstClr val="black"/>
              </a:solidFill>
            </a:endParaRPr>
          </a:p>
          <a:p>
            <a:pPr marL="1597025" indent="-1597025"/>
            <a:endParaRPr lang="nl-NL" sz="1400" dirty="0" smtClean="0">
              <a:solidFill>
                <a:prstClr val="black"/>
              </a:solidFill>
            </a:endParaRPr>
          </a:p>
          <a:p>
            <a:pPr marL="1597025" indent="-1597025"/>
            <a:endParaRPr lang="nl-NL" sz="1400" dirty="0" smtClean="0">
              <a:solidFill>
                <a:prstClr val="black"/>
              </a:solidFill>
            </a:endParaRPr>
          </a:p>
          <a:p>
            <a:pPr marL="1597025" indent="-1597025"/>
            <a:r>
              <a:rPr lang="nl-NL" sz="1400" dirty="0" err="1" smtClean="0">
                <a:solidFill>
                  <a:prstClr val="black"/>
                </a:solidFill>
              </a:rPr>
              <a:t>Associated</a:t>
            </a:r>
            <a:r>
              <a:rPr lang="nl-NL" sz="1400" dirty="0" smtClean="0">
                <a:solidFill>
                  <a:prstClr val="black"/>
                </a:solidFill>
              </a:rPr>
              <a:t> </a:t>
            </a:r>
            <a:r>
              <a:rPr lang="nl-NL" sz="1400" dirty="0" err="1" smtClean="0">
                <a:solidFill>
                  <a:prstClr val="black"/>
                </a:solidFill>
              </a:rPr>
              <a:t>syndrome</a:t>
            </a:r>
            <a:r>
              <a:rPr lang="nl-NL" sz="1400" dirty="0" smtClean="0">
                <a:solidFill>
                  <a:prstClr val="black"/>
                </a:solidFill>
              </a:rPr>
              <a:t>(s): </a:t>
            </a:r>
            <a:r>
              <a:rPr lang="nl-NL" sz="1400" dirty="0" err="1" smtClean="0">
                <a:solidFill>
                  <a:prstClr val="black"/>
                </a:solidFill>
              </a:rPr>
              <a:t>nothing</a:t>
            </a:r>
            <a:endParaRPr lang="nl-NL" sz="1400" dirty="0" smtClean="0">
              <a:solidFill>
                <a:prstClr val="black"/>
              </a:solidFill>
            </a:endParaRPr>
          </a:p>
          <a:p>
            <a:pPr marL="1597025" indent="-1597025"/>
            <a:endParaRPr lang="nl-NL" sz="1400" dirty="0" smtClean="0">
              <a:solidFill>
                <a:prstClr val="black"/>
              </a:solidFill>
            </a:endParaRPr>
          </a:p>
          <a:p>
            <a:pPr marL="1597025" indent="-1597025"/>
            <a:endParaRPr lang="nl-NL" sz="1400" dirty="0" smtClean="0">
              <a:solidFill>
                <a:prstClr val="black"/>
              </a:solidFill>
            </a:endParaRPr>
          </a:p>
          <a:p>
            <a:pPr marL="1597025" indent="-1597025"/>
            <a:r>
              <a:rPr lang="nl-NL" sz="1400" dirty="0" err="1" smtClean="0"/>
              <a:t>Publications</a:t>
            </a:r>
            <a:r>
              <a:rPr lang="nl-NL" sz="1400" dirty="0" smtClean="0"/>
              <a:t> </a:t>
            </a:r>
            <a:r>
              <a:rPr lang="nl-NL" sz="1400" dirty="0" smtClean="0"/>
              <a:t>LRRCC1/</a:t>
            </a:r>
            <a:r>
              <a:rPr lang="nl-NL" sz="1400" dirty="0" err="1" smtClean="0"/>
              <a:t>cleft</a:t>
            </a:r>
            <a:r>
              <a:rPr lang="nl-NL" sz="1400" dirty="0" smtClean="0"/>
              <a:t> </a:t>
            </a:r>
            <a:r>
              <a:rPr lang="nl-NL" sz="1400" dirty="0" smtClean="0"/>
              <a:t>(</a:t>
            </a:r>
            <a:r>
              <a:rPr lang="nl-NL" sz="1400" dirty="0" err="1" smtClean="0"/>
              <a:t>OFCs</a:t>
            </a:r>
            <a:r>
              <a:rPr lang="nl-NL" sz="1400" dirty="0" smtClean="0"/>
              <a:t>):  </a:t>
            </a:r>
            <a:r>
              <a:rPr lang="nl-NL" sz="1400" b="1" dirty="0" smtClean="0"/>
              <a:t>NO</a:t>
            </a:r>
            <a:endParaRPr lang="en-US" sz="1400" dirty="0" smtClean="0"/>
          </a:p>
        </p:txBody>
      </p:sp>
      <p:sp>
        <p:nvSpPr>
          <p:cNvPr id="6" name="TextBox 5"/>
          <p:cNvSpPr txBox="1"/>
          <p:nvPr/>
        </p:nvSpPr>
        <p:spPr>
          <a:xfrm>
            <a:off x="6553200" y="152400"/>
            <a:ext cx="2286000" cy="400110"/>
          </a:xfrm>
          <a:prstGeom prst="rect">
            <a:avLst/>
          </a:prstGeom>
          <a:noFill/>
          <a:ln w="25400">
            <a:solidFill>
              <a:schemeClr val="tx1">
                <a:lumMod val="95000"/>
                <a:lumOff val="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F79646">
                    <a:lumMod val="75000"/>
                  </a:srgbClr>
                </a:solidFill>
              </a:rPr>
              <a:t>rs12543318 </a:t>
            </a:r>
            <a:r>
              <a:rPr lang="en-US" sz="2000" dirty="0" smtClean="0">
                <a:solidFill>
                  <a:prstClr val="black"/>
                </a:solidFill>
              </a:rPr>
              <a:t>(chr8q)</a:t>
            </a:r>
            <a:endParaRPr lang="en-US" sz="2000" b="1" dirty="0">
              <a:solidFill>
                <a:srgbClr val="F79646">
                  <a:lumMod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5598568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3400" y="609600"/>
            <a:ext cx="800100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000" dirty="0">
                <a:solidFill>
                  <a:prstClr val="black"/>
                </a:solidFill>
              </a:rPr>
              <a:t>PSKH2</a:t>
            </a:r>
          </a:p>
          <a:p>
            <a:r>
              <a:rPr lang="en-US" sz="1400" i="1" dirty="0">
                <a:solidFill>
                  <a:prstClr val="black"/>
                </a:solidFill>
              </a:rPr>
              <a:t>Protein Serine Kinase </a:t>
            </a:r>
            <a:r>
              <a:rPr lang="en-US" sz="1400" i="1" dirty="0" smtClean="0">
                <a:solidFill>
                  <a:prstClr val="black"/>
                </a:solidFill>
              </a:rPr>
              <a:t>H2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09600" y="2362200"/>
            <a:ext cx="79248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90588" indent="-890588" defTabSz="984250"/>
            <a:r>
              <a:rPr lang="en-US" sz="1400" dirty="0" smtClean="0">
                <a:solidFill>
                  <a:prstClr val="black"/>
                </a:solidFill>
              </a:rPr>
              <a:t>Function(s):  The functions of its encoded protein include </a:t>
            </a:r>
            <a:r>
              <a:rPr lang="en-US" sz="1400" dirty="0">
                <a:solidFill>
                  <a:prstClr val="black"/>
                </a:solidFill>
              </a:rPr>
              <a:t>protein serine/threonine kinase </a:t>
            </a:r>
            <a:r>
              <a:rPr lang="en-US" sz="1400" dirty="0" smtClean="0">
                <a:solidFill>
                  <a:prstClr val="black"/>
                </a:solidFill>
              </a:rPr>
              <a:t>activity. </a:t>
            </a:r>
          </a:p>
          <a:p>
            <a:pPr marL="857250" indent="-857250"/>
            <a:endParaRPr lang="en-US" sz="1400" dirty="0" smtClean="0">
              <a:solidFill>
                <a:prstClr val="black"/>
              </a:solidFill>
            </a:endParaRPr>
          </a:p>
          <a:p>
            <a:pPr marL="857250" indent="-857250"/>
            <a:endParaRPr lang="en-US" sz="1400" dirty="0" smtClean="0">
              <a:solidFill>
                <a:prstClr val="black"/>
              </a:solidFill>
            </a:endParaRPr>
          </a:p>
          <a:p>
            <a:pPr marL="1597025" indent="-1597025"/>
            <a:r>
              <a:rPr lang="en-US" sz="1400" dirty="0" smtClean="0">
                <a:solidFill>
                  <a:prstClr val="black"/>
                </a:solidFill>
              </a:rPr>
              <a:t>Associated disease(s):  </a:t>
            </a:r>
            <a:r>
              <a:rPr lang="nl-NL" sz="1400" dirty="0" smtClean="0">
                <a:solidFill>
                  <a:prstClr val="black"/>
                </a:solidFill>
              </a:rPr>
              <a:t>nothing</a:t>
            </a:r>
            <a:r>
              <a:rPr lang="it-IT" sz="1400" dirty="0">
                <a:solidFill>
                  <a:prstClr val="black"/>
                </a:solidFill>
              </a:rPr>
              <a:t> </a:t>
            </a:r>
            <a:endParaRPr lang="en-US" sz="1400" dirty="0" smtClean="0">
              <a:solidFill>
                <a:prstClr val="black"/>
              </a:solidFill>
            </a:endParaRPr>
          </a:p>
          <a:p>
            <a:pPr marL="1597025" indent="-1597025"/>
            <a:endParaRPr lang="nl-NL" sz="1400" dirty="0" smtClean="0">
              <a:solidFill>
                <a:prstClr val="black"/>
              </a:solidFill>
            </a:endParaRPr>
          </a:p>
          <a:p>
            <a:pPr marL="1597025" indent="-1597025"/>
            <a:endParaRPr lang="nl-NL" sz="1400" dirty="0" smtClean="0">
              <a:solidFill>
                <a:prstClr val="black"/>
              </a:solidFill>
            </a:endParaRPr>
          </a:p>
          <a:p>
            <a:pPr marL="1597025" indent="-1597025"/>
            <a:r>
              <a:rPr lang="nl-NL" sz="1400" dirty="0" err="1" smtClean="0">
                <a:solidFill>
                  <a:prstClr val="black"/>
                </a:solidFill>
              </a:rPr>
              <a:t>Associated</a:t>
            </a:r>
            <a:r>
              <a:rPr lang="nl-NL" sz="1400" dirty="0" smtClean="0">
                <a:solidFill>
                  <a:prstClr val="black"/>
                </a:solidFill>
              </a:rPr>
              <a:t> </a:t>
            </a:r>
            <a:r>
              <a:rPr lang="nl-NL" sz="1400" dirty="0" err="1" smtClean="0">
                <a:solidFill>
                  <a:prstClr val="black"/>
                </a:solidFill>
              </a:rPr>
              <a:t>syndrome</a:t>
            </a:r>
            <a:r>
              <a:rPr lang="nl-NL" sz="1400" dirty="0" smtClean="0">
                <a:solidFill>
                  <a:prstClr val="black"/>
                </a:solidFill>
              </a:rPr>
              <a:t>(s): </a:t>
            </a:r>
            <a:r>
              <a:rPr lang="nl-NL" sz="1400" dirty="0" err="1" smtClean="0">
                <a:solidFill>
                  <a:prstClr val="black"/>
                </a:solidFill>
              </a:rPr>
              <a:t>nothing</a:t>
            </a:r>
            <a:endParaRPr lang="nl-NL" sz="1400" dirty="0" smtClean="0">
              <a:solidFill>
                <a:prstClr val="black"/>
              </a:solidFill>
            </a:endParaRPr>
          </a:p>
          <a:p>
            <a:pPr marL="1597025" indent="-1597025"/>
            <a:endParaRPr lang="nl-NL" sz="1400" dirty="0" smtClean="0">
              <a:solidFill>
                <a:prstClr val="black"/>
              </a:solidFill>
            </a:endParaRPr>
          </a:p>
          <a:p>
            <a:pPr marL="1597025" indent="-1597025"/>
            <a:endParaRPr lang="nl-NL" sz="1400" dirty="0" smtClean="0">
              <a:solidFill>
                <a:prstClr val="black"/>
              </a:solidFill>
            </a:endParaRPr>
          </a:p>
          <a:p>
            <a:pPr marL="1597025" indent="-1597025"/>
            <a:r>
              <a:rPr lang="nl-NL" sz="1400" dirty="0" err="1" smtClean="0"/>
              <a:t>Publications</a:t>
            </a:r>
            <a:r>
              <a:rPr lang="nl-NL" sz="1400" dirty="0" smtClean="0"/>
              <a:t> </a:t>
            </a:r>
            <a:r>
              <a:rPr lang="nl-NL" sz="1400" dirty="0" smtClean="0"/>
              <a:t>PSKH2/</a:t>
            </a:r>
            <a:r>
              <a:rPr lang="nl-NL" sz="1400" dirty="0" err="1" smtClean="0"/>
              <a:t>cleft</a:t>
            </a:r>
            <a:r>
              <a:rPr lang="nl-NL" sz="1400" dirty="0" smtClean="0"/>
              <a:t> </a:t>
            </a:r>
            <a:r>
              <a:rPr lang="nl-NL" sz="1400" dirty="0" smtClean="0"/>
              <a:t>(</a:t>
            </a:r>
            <a:r>
              <a:rPr lang="nl-NL" sz="1400" dirty="0" err="1" smtClean="0"/>
              <a:t>OFCs</a:t>
            </a:r>
            <a:r>
              <a:rPr lang="nl-NL" sz="1400" dirty="0" smtClean="0"/>
              <a:t>):  </a:t>
            </a:r>
            <a:r>
              <a:rPr lang="nl-NL" sz="1400" b="1" dirty="0" smtClean="0"/>
              <a:t>NO</a:t>
            </a:r>
            <a:endParaRPr lang="en-US" sz="1400" dirty="0" smtClean="0"/>
          </a:p>
        </p:txBody>
      </p:sp>
      <p:sp>
        <p:nvSpPr>
          <p:cNvPr id="6" name="TextBox 5"/>
          <p:cNvSpPr txBox="1"/>
          <p:nvPr/>
        </p:nvSpPr>
        <p:spPr>
          <a:xfrm>
            <a:off x="6553200" y="152400"/>
            <a:ext cx="2286000" cy="400110"/>
          </a:xfrm>
          <a:prstGeom prst="rect">
            <a:avLst/>
          </a:prstGeom>
          <a:noFill/>
          <a:ln w="25400">
            <a:solidFill>
              <a:schemeClr val="tx1">
                <a:lumMod val="95000"/>
                <a:lumOff val="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F79646">
                    <a:lumMod val="75000"/>
                  </a:srgbClr>
                </a:solidFill>
              </a:rPr>
              <a:t>rs12543318 </a:t>
            </a:r>
            <a:r>
              <a:rPr lang="en-US" sz="2000" dirty="0" smtClean="0">
                <a:solidFill>
                  <a:prstClr val="black"/>
                </a:solidFill>
              </a:rPr>
              <a:t>(chr8q)</a:t>
            </a:r>
            <a:endParaRPr lang="en-US" sz="2000" b="1" dirty="0">
              <a:solidFill>
                <a:srgbClr val="F79646">
                  <a:lumMod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2272807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3400" y="609600"/>
            <a:ext cx="800100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000" dirty="0" smtClean="0">
                <a:solidFill>
                  <a:prstClr val="black"/>
                </a:solidFill>
              </a:rPr>
              <a:t>RALYL</a:t>
            </a:r>
            <a:endParaRPr lang="nl-NL" sz="2000" dirty="0">
              <a:solidFill>
                <a:prstClr val="black"/>
              </a:solidFill>
            </a:endParaRPr>
          </a:p>
          <a:p>
            <a:r>
              <a:rPr lang="en-US" sz="1400" i="1" dirty="0">
                <a:solidFill>
                  <a:prstClr val="black"/>
                </a:solidFill>
              </a:rPr>
              <a:t>RALY RNA Binding </a:t>
            </a:r>
            <a:r>
              <a:rPr lang="en-US" sz="1400" i="1" dirty="0" smtClean="0">
                <a:solidFill>
                  <a:prstClr val="black"/>
                </a:solidFill>
              </a:rPr>
              <a:t>Protein-Like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09600" y="2362200"/>
            <a:ext cx="80010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90588" indent="-890588" defTabSz="984250"/>
            <a:r>
              <a:rPr lang="en-US" sz="1400" dirty="0" smtClean="0">
                <a:solidFill>
                  <a:prstClr val="black"/>
                </a:solidFill>
              </a:rPr>
              <a:t>Function(s):  The functions of its encoded protein include RNA </a:t>
            </a:r>
            <a:r>
              <a:rPr lang="en-US" sz="1400" dirty="0">
                <a:solidFill>
                  <a:prstClr val="black"/>
                </a:solidFill>
              </a:rPr>
              <a:t>binding and nucleotide </a:t>
            </a:r>
            <a:r>
              <a:rPr lang="en-US" sz="1400" dirty="0" smtClean="0">
                <a:solidFill>
                  <a:prstClr val="black"/>
                </a:solidFill>
              </a:rPr>
              <a:t>binding. </a:t>
            </a:r>
          </a:p>
          <a:p>
            <a:pPr marL="857250" indent="-857250"/>
            <a:endParaRPr lang="en-US" sz="1400" dirty="0" smtClean="0">
              <a:solidFill>
                <a:prstClr val="black"/>
              </a:solidFill>
            </a:endParaRPr>
          </a:p>
          <a:p>
            <a:pPr marL="857250" indent="-857250"/>
            <a:endParaRPr lang="en-US" sz="1400" dirty="0" smtClean="0">
              <a:solidFill>
                <a:prstClr val="black"/>
              </a:solidFill>
            </a:endParaRPr>
          </a:p>
          <a:p>
            <a:pPr marL="1597025" indent="-1597025"/>
            <a:r>
              <a:rPr lang="en-US" sz="1400" dirty="0" smtClean="0">
                <a:solidFill>
                  <a:prstClr val="black"/>
                </a:solidFill>
              </a:rPr>
              <a:t>Associated disease(s):  </a:t>
            </a:r>
            <a:r>
              <a:rPr lang="it-IT" sz="1400" dirty="0" err="1" smtClean="0"/>
              <a:t>Defects</a:t>
            </a:r>
            <a:r>
              <a:rPr lang="en-US" sz="1400" dirty="0" smtClean="0"/>
              <a:t> </a:t>
            </a:r>
            <a:r>
              <a:rPr lang="en-US" sz="1400" dirty="0"/>
              <a:t>in this gene are associated with</a:t>
            </a:r>
            <a:r>
              <a:rPr lang="nl-NL" sz="1400" dirty="0"/>
              <a:t> </a:t>
            </a:r>
            <a:r>
              <a:rPr lang="it-IT" sz="1400" dirty="0" smtClean="0"/>
              <a:t>include</a:t>
            </a:r>
            <a:r>
              <a:rPr lang="it-IT" sz="1400" dirty="0"/>
              <a:t> </a:t>
            </a:r>
            <a:r>
              <a:rPr lang="it-IT" sz="1400" dirty="0" smtClean="0"/>
              <a:t>atherosclerosis and</a:t>
            </a:r>
            <a:r>
              <a:rPr lang="it-IT" sz="1400" dirty="0"/>
              <a:t> neuroblastoma.  </a:t>
            </a:r>
            <a:endParaRPr lang="en-US" sz="1400" dirty="0"/>
          </a:p>
          <a:p>
            <a:pPr marL="1597025" indent="-1597025"/>
            <a:endParaRPr lang="nl-NL" sz="1400" dirty="0" smtClean="0">
              <a:solidFill>
                <a:prstClr val="black"/>
              </a:solidFill>
            </a:endParaRPr>
          </a:p>
          <a:p>
            <a:pPr marL="1597025" indent="-1597025"/>
            <a:endParaRPr lang="nl-NL" sz="1400" dirty="0" smtClean="0">
              <a:solidFill>
                <a:prstClr val="black"/>
              </a:solidFill>
            </a:endParaRPr>
          </a:p>
          <a:p>
            <a:pPr marL="1597025" indent="-1597025"/>
            <a:r>
              <a:rPr lang="nl-NL" sz="1400" dirty="0" err="1" smtClean="0">
                <a:solidFill>
                  <a:prstClr val="black"/>
                </a:solidFill>
              </a:rPr>
              <a:t>Associated</a:t>
            </a:r>
            <a:r>
              <a:rPr lang="nl-NL" sz="1400" dirty="0" smtClean="0">
                <a:solidFill>
                  <a:prstClr val="black"/>
                </a:solidFill>
              </a:rPr>
              <a:t> </a:t>
            </a:r>
            <a:r>
              <a:rPr lang="nl-NL" sz="1400" dirty="0" err="1" smtClean="0">
                <a:solidFill>
                  <a:prstClr val="black"/>
                </a:solidFill>
              </a:rPr>
              <a:t>syndrome</a:t>
            </a:r>
            <a:r>
              <a:rPr lang="nl-NL" sz="1400" dirty="0" smtClean="0">
                <a:solidFill>
                  <a:prstClr val="black"/>
                </a:solidFill>
              </a:rPr>
              <a:t>(s): </a:t>
            </a:r>
            <a:r>
              <a:rPr lang="nl-NL" sz="1400" dirty="0" err="1" smtClean="0">
                <a:solidFill>
                  <a:prstClr val="black"/>
                </a:solidFill>
              </a:rPr>
              <a:t>nothing</a:t>
            </a:r>
            <a:endParaRPr lang="nl-NL" sz="1400" dirty="0" smtClean="0">
              <a:solidFill>
                <a:prstClr val="black"/>
              </a:solidFill>
            </a:endParaRPr>
          </a:p>
          <a:p>
            <a:pPr marL="1597025" indent="-1597025"/>
            <a:endParaRPr lang="nl-NL" sz="1400" dirty="0" smtClean="0">
              <a:solidFill>
                <a:prstClr val="black"/>
              </a:solidFill>
            </a:endParaRPr>
          </a:p>
          <a:p>
            <a:pPr marL="1597025" indent="-1597025"/>
            <a:endParaRPr lang="nl-NL" sz="1400" dirty="0" smtClean="0">
              <a:solidFill>
                <a:prstClr val="black"/>
              </a:solidFill>
            </a:endParaRPr>
          </a:p>
          <a:p>
            <a:pPr marL="1597025" indent="-1597025"/>
            <a:r>
              <a:rPr lang="nl-NL" sz="1400" dirty="0" err="1" smtClean="0"/>
              <a:t>Publications</a:t>
            </a:r>
            <a:r>
              <a:rPr lang="nl-NL" sz="1400" dirty="0" smtClean="0"/>
              <a:t> </a:t>
            </a:r>
            <a:r>
              <a:rPr lang="nl-NL" sz="1400" dirty="0" smtClean="0"/>
              <a:t>RALYL/</a:t>
            </a:r>
            <a:r>
              <a:rPr lang="nl-NL" sz="1400" dirty="0" err="1" smtClean="0"/>
              <a:t>cleft</a:t>
            </a:r>
            <a:r>
              <a:rPr lang="nl-NL" sz="1400" dirty="0" smtClean="0"/>
              <a:t> </a:t>
            </a:r>
            <a:r>
              <a:rPr lang="nl-NL" sz="1400" dirty="0" smtClean="0"/>
              <a:t>(</a:t>
            </a:r>
            <a:r>
              <a:rPr lang="nl-NL" sz="1400" dirty="0" err="1" smtClean="0"/>
              <a:t>OFCs</a:t>
            </a:r>
            <a:r>
              <a:rPr lang="nl-NL" sz="1400" dirty="0" smtClean="0"/>
              <a:t>):  </a:t>
            </a:r>
            <a:r>
              <a:rPr lang="nl-NL" sz="1400" b="1" dirty="0" smtClean="0"/>
              <a:t>NO</a:t>
            </a:r>
            <a:endParaRPr lang="en-US" sz="1400" dirty="0" smtClean="0"/>
          </a:p>
        </p:txBody>
      </p:sp>
      <p:sp>
        <p:nvSpPr>
          <p:cNvPr id="6" name="TextBox 5"/>
          <p:cNvSpPr txBox="1"/>
          <p:nvPr/>
        </p:nvSpPr>
        <p:spPr>
          <a:xfrm>
            <a:off x="6553200" y="152400"/>
            <a:ext cx="2286000" cy="400110"/>
          </a:xfrm>
          <a:prstGeom prst="rect">
            <a:avLst/>
          </a:prstGeom>
          <a:noFill/>
          <a:ln w="25400">
            <a:solidFill>
              <a:schemeClr val="tx1">
                <a:lumMod val="95000"/>
                <a:lumOff val="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F79646">
                    <a:lumMod val="75000"/>
                  </a:srgbClr>
                </a:solidFill>
              </a:rPr>
              <a:t>rs12543318 </a:t>
            </a:r>
            <a:r>
              <a:rPr lang="en-US" sz="2000" dirty="0" smtClean="0">
                <a:solidFill>
                  <a:prstClr val="black"/>
                </a:solidFill>
              </a:rPr>
              <a:t>(chr8q)</a:t>
            </a:r>
            <a:endParaRPr lang="en-US" sz="2000" b="1" dirty="0">
              <a:solidFill>
                <a:srgbClr val="F79646">
                  <a:lumMod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8298060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3400" y="609600"/>
            <a:ext cx="800100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000" dirty="0" smtClean="0">
                <a:solidFill>
                  <a:prstClr val="black"/>
                </a:solidFill>
              </a:rPr>
              <a:t>REXO1L2P </a:t>
            </a:r>
            <a:endParaRPr lang="nl-NL" sz="2000" dirty="0">
              <a:solidFill>
                <a:prstClr val="black"/>
              </a:solidFill>
            </a:endParaRPr>
          </a:p>
          <a:p>
            <a:r>
              <a:rPr lang="en-US" sz="1400" i="1" dirty="0">
                <a:solidFill>
                  <a:prstClr val="black"/>
                </a:solidFill>
              </a:rPr>
              <a:t>REX1, RNA </a:t>
            </a:r>
            <a:r>
              <a:rPr lang="en-US" sz="1400" i="1" dirty="0" err="1">
                <a:solidFill>
                  <a:prstClr val="black"/>
                </a:solidFill>
              </a:rPr>
              <a:t>Exonuclease</a:t>
            </a:r>
            <a:r>
              <a:rPr lang="en-US" sz="1400" i="1" dirty="0">
                <a:solidFill>
                  <a:prstClr val="black"/>
                </a:solidFill>
              </a:rPr>
              <a:t> 1 Homolog (S. </a:t>
            </a:r>
            <a:r>
              <a:rPr lang="en-US" sz="1400" i="1" dirty="0" err="1">
                <a:solidFill>
                  <a:prstClr val="black"/>
                </a:solidFill>
              </a:rPr>
              <a:t>Cerevisiae</a:t>
            </a:r>
            <a:r>
              <a:rPr lang="en-US" sz="1400" i="1" dirty="0">
                <a:solidFill>
                  <a:prstClr val="black"/>
                </a:solidFill>
              </a:rPr>
              <a:t>)-Like 2, </a:t>
            </a:r>
            <a:r>
              <a:rPr lang="en-US" sz="1400" i="1" dirty="0" err="1" smtClean="0">
                <a:solidFill>
                  <a:prstClr val="black"/>
                </a:solidFill>
              </a:rPr>
              <a:t>Pseudogene</a:t>
            </a:r>
            <a:endParaRPr lang="en-US" sz="1400" i="1" dirty="0" smtClean="0">
              <a:solidFill>
                <a:prstClr val="black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09600" y="2667000"/>
            <a:ext cx="78486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90588" indent="-890588" defTabSz="984250"/>
            <a:r>
              <a:rPr lang="en-US" sz="1400" dirty="0" smtClean="0">
                <a:solidFill>
                  <a:prstClr val="black"/>
                </a:solidFill>
              </a:rPr>
              <a:t>Function(s):  It is </a:t>
            </a:r>
            <a:r>
              <a:rPr lang="en-US" sz="1400" dirty="0" smtClean="0"/>
              <a:t>a </a:t>
            </a:r>
            <a:r>
              <a:rPr lang="en-US" sz="1400" dirty="0" err="1"/>
              <a:t>pseudogene</a:t>
            </a:r>
            <a:r>
              <a:rPr lang="en-US" sz="1400" dirty="0"/>
              <a:t>. </a:t>
            </a:r>
            <a:r>
              <a:rPr lang="en-US" sz="1400" dirty="0" smtClean="0"/>
              <a:t>Its functions include </a:t>
            </a:r>
            <a:r>
              <a:rPr lang="en-US" sz="1400" dirty="0" err="1" smtClean="0"/>
              <a:t>exonuclease</a:t>
            </a:r>
            <a:r>
              <a:rPr lang="en-US" sz="1400" dirty="0" smtClean="0"/>
              <a:t> </a:t>
            </a:r>
            <a:r>
              <a:rPr lang="en-US" sz="1400" dirty="0"/>
              <a:t>activity and nucleic acid </a:t>
            </a:r>
            <a:r>
              <a:rPr lang="en-US" sz="1400" dirty="0" smtClean="0"/>
              <a:t>binding.</a:t>
            </a:r>
            <a:r>
              <a:rPr lang="en-US" sz="1400" dirty="0">
                <a:solidFill>
                  <a:prstClr val="black"/>
                </a:solidFill>
              </a:rPr>
              <a:t> </a:t>
            </a:r>
            <a:endParaRPr lang="en-US" sz="1400" dirty="0" smtClean="0">
              <a:solidFill>
                <a:prstClr val="black"/>
              </a:solidFill>
            </a:endParaRPr>
          </a:p>
          <a:p>
            <a:pPr marL="890588" indent="-890588" defTabSz="984250"/>
            <a:endParaRPr lang="en-US" sz="1400" dirty="0" smtClean="0">
              <a:solidFill>
                <a:prstClr val="black"/>
              </a:solidFill>
            </a:endParaRPr>
          </a:p>
          <a:p>
            <a:pPr marL="857250" indent="-857250"/>
            <a:endParaRPr lang="en-US" sz="1400" dirty="0" smtClean="0">
              <a:solidFill>
                <a:prstClr val="black"/>
              </a:solidFill>
            </a:endParaRPr>
          </a:p>
          <a:p>
            <a:pPr marL="1597025" indent="-1597025"/>
            <a:r>
              <a:rPr lang="en-US" sz="1400" dirty="0" smtClean="0">
                <a:solidFill>
                  <a:prstClr val="black"/>
                </a:solidFill>
              </a:rPr>
              <a:t>Associated disease(s):  </a:t>
            </a:r>
            <a:r>
              <a:rPr lang="it-IT" sz="1400" dirty="0" err="1" smtClean="0">
                <a:solidFill>
                  <a:prstClr val="black"/>
                </a:solidFill>
              </a:rPr>
              <a:t>nothing</a:t>
            </a:r>
            <a:r>
              <a:rPr lang="it-IT" sz="1400" dirty="0">
                <a:solidFill>
                  <a:prstClr val="black"/>
                </a:solidFill>
              </a:rPr>
              <a:t>  </a:t>
            </a:r>
            <a:endParaRPr lang="en-US" sz="1400" dirty="0">
              <a:solidFill>
                <a:prstClr val="black"/>
              </a:solidFill>
            </a:endParaRPr>
          </a:p>
          <a:p>
            <a:pPr marL="1597025" indent="-1597025"/>
            <a:endParaRPr lang="nl-NL" sz="1400" dirty="0" smtClean="0">
              <a:solidFill>
                <a:prstClr val="black"/>
              </a:solidFill>
            </a:endParaRPr>
          </a:p>
          <a:p>
            <a:pPr marL="1597025" indent="-1597025"/>
            <a:endParaRPr lang="nl-NL" sz="1400" dirty="0" smtClean="0">
              <a:solidFill>
                <a:prstClr val="black"/>
              </a:solidFill>
            </a:endParaRPr>
          </a:p>
          <a:p>
            <a:pPr marL="1597025" indent="-1597025"/>
            <a:r>
              <a:rPr lang="nl-NL" sz="1400" dirty="0" err="1" smtClean="0">
                <a:solidFill>
                  <a:prstClr val="black"/>
                </a:solidFill>
              </a:rPr>
              <a:t>Associated</a:t>
            </a:r>
            <a:r>
              <a:rPr lang="nl-NL" sz="1400" dirty="0" smtClean="0">
                <a:solidFill>
                  <a:prstClr val="black"/>
                </a:solidFill>
              </a:rPr>
              <a:t> </a:t>
            </a:r>
            <a:r>
              <a:rPr lang="nl-NL" sz="1400" dirty="0" err="1" smtClean="0">
                <a:solidFill>
                  <a:prstClr val="black"/>
                </a:solidFill>
              </a:rPr>
              <a:t>syndrome</a:t>
            </a:r>
            <a:r>
              <a:rPr lang="nl-NL" sz="1400" dirty="0" smtClean="0">
                <a:solidFill>
                  <a:prstClr val="black"/>
                </a:solidFill>
              </a:rPr>
              <a:t>(s): </a:t>
            </a:r>
            <a:r>
              <a:rPr lang="nl-NL" sz="1400" dirty="0" err="1" smtClean="0">
                <a:solidFill>
                  <a:prstClr val="black"/>
                </a:solidFill>
              </a:rPr>
              <a:t>nothing</a:t>
            </a:r>
            <a:endParaRPr lang="nl-NL" sz="1400" dirty="0" smtClean="0">
              <a:solidFill>
                <a:prstClr val="black"/>
              </a:solidFill>
            </a:endParaRPr>
          </a:p>
          <a:p>
            <a:pPr marL="1597025" indent="-1597025"/>
            <a:endParaRPr lang="nl-NL" sz="1400" dirty="0" smtClean="0">
              <a:solidFill>
                <a:prstClr val="black"/>
              </a:solidFill>
            </a:endParaRPr>
          </a:p>
          <a:p>
            <a:pPr marL="1597025" indent="-1597025"/>
            <a:endParaRPr lang="nl-NL" sz="1400" dirty="0" smtClean="0">
              <a:solidFill>
                <a:prstClr val="black"/>
              </a:solidFill>
            </a:endParaRPr>
          </a:p>
          <a:p>
            <a:pPr marL="1597025" indent="-1597025"/>
            <a:r>
              <a:rPr lang="nl-NL" sz="1400" dirty="0" err="1" smtClean="0"/>
              <a:t>Publications</a:t>
            </a:r>
            <a:r>
              <a:rPr lang="nl-NL" sz="1400" dirty="0" smtClean="0"/>
              <a:t> </a:t>
            </a:r>
            <a:r>
              <a:rPr lang="nl-NL" sz="1400" dirty="0" smtClean="0"/>
              <a:t>REXO1L2P/</a:t>
            </a:r>
            <a:r>
              <a:rPr lang="nl-NL" sz="1400" dirty="0" err="1" smtClean="0"/>
              <a:t>cleft</a:t>
            </a:r>
            <a:r>
              <a:rPr lang="nl-NL" sz="1400" dirty="0" smtClean="0"/>
              <a:t> </a:t>
            </a:r>
            <a:r>
              <a:rPr lang="nl-NL" sz="1400" dirty="0" smtClean="0"/>
              <a:t>(</a:t>
            </a:r>
            <a:r>
              <a:rPr lang="nl-NL" sz="1400" dirty="0" err="1" smtClean="0"/>
              <a:t>OFCs</a:t>
            </a:r>
            <a:r>
              <a:rPr lang="nl-NL" sz="1400" dirty="0" smtClean="0"/>
              <a:t>):  </a:t>
            </a:r>
            <a:r>
              <a:rPr lang="nl-NL" sz="1400" b="1" dirty="0" smtClean="0"/>
              <a:t>NO</a:t>
            </a:r>
            <a:endParaRPr lang="en-US" sz="1400" dirty="0" smtClean="0"/>
          </a:p>
        </p:txBody>
      </p:sp>
      <p:sp>
        <p:nvSpPr>
          <p:cNvPr id="6" name="TextBox 5"/>
          <p:cNvSpPr txBox="1"/>
          <p:nvPr/>
        </p:nvSpPr>
        <p:spPr>
          <a:xfrm>
            <a:off x="6553200" y="152400"/>
            <a:ext cx="2286000" cy="400110"/>
          </a:xfrm>
          <a:prstGeom prst="rect">
            <a:avLst/>
          </a:prstGeom>
          <a:noFill/>
          <a:ln w="25400">
            <a:solidFill>
              <a:schemeClr val="tx1">
                <a:lumMod val="95000"/>
                <a:lumOff val="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F79646">
                    <a:lumMod val="75000"/>
                  </a:srgbClr>
                </a:solidFill>
              </a:rPr>
              <a:t>rs12543318 </a:t>
            </a:r>
            <a:r>
              <a:rPr lang="en-US" sz="2000" dirty="0" smtClean="0">
                <a:solidFill>
                  <a:prstClr val="black"/>
                </a:solidFill>
              </a:rPr>
              <a:t>(chr8q)</a:t>
            </a:r>
            <a:endParaRPr lang="en-US" sz="2000" b="1" dirty="0">
              <a:solidFill>
                <a:srgbClr val="F79646">
                  <a:lumMod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149637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3400" y="609600"/>
            <a:ext cx="800100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000" dirty="0" smtClean="0">
                <a:solidFill>
                  <a:prstClr val="black"/>
                </a:solidFill>
              </a:rPr>
              <a:t>RMDN1</a:t>
            </a:r>
            <a:endParaRPr lang="nl-NL" sz="2000" dirty="0">
              <a:solidFill>
                <a:prstClr val="black"/>
              </a:solidFill>
            </a:endParaRPr>
          </a:p>
          <a:p>
            <a:r>
              <a:rPr lang="en-US" sz="1400" i="1" dirty="0">
                <a:solidFill>
                  <a:prstClr val="black"/>
                </a:solidFill>
              </a:rPr>
              <a:t>Regulator Of Microtubule Dynamics </a:t>
            </a:r>
            <a:r>
              <a:rPr lang="en-US" sz="1400" i="1" dirty="0" smtClean="0">
                <a:solidFill>
                  <a:prstClr val="black"/>
                </a:solidFill>
              </a:rPr>
              <a:t>1</a:t>
            </a:r>
            <a:endParaRPr lang="en-US" sz="1400" i="1" dirty="0">
              <a:solidFill>
                <a:prstClr val="black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09600" y="2590800"/>
            <a:ext cx="8001000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90588" indent="-890588" defTabSz="984250"/>
            <a:r>
              <a:rPr lang="en-US" sz="1400" dirty="0" smtClean="0">
                <a:solidFill>
                  <a:prstClr val="black"/>
                </a:solidFill>
              </a:rPr>
              <a:t>Function(s):  Its functions are not well known. </a:t>
            </a:r>
          </a:p>
          <a:p>
            <a:pPr marL="890588" indent="-890588" defTabSz="984250"/>
            <a:endParaRPr lang="en-US" sz="1400" dirty="0" smtClean="0">
              <a:solidFill>
                <a:prstClr val="black"/>
              </a:solidFill>
            </a:endParaRPr>
          </a:p>
          <a:p>
            <a:pPr marL="857250" indent="-857250"/>
            <a:endParaRPr lang="en-US" sz="1400" dirty="0" smtClean="0">
              <a:solidFill>
                <a:prstClr val="black"/>
              </a:solidFill>
            </a:endParaRPr>
          </a:p>
          <a:p>
            <a:pPr marL="1597025" indent="-1597025"/>
            <a:r>
              <a:rPr lang="en-US" sz="1400" dirty="0" smtClean="0">
                <a:solidFill>
                  <a:prstClr val="black"/>
                </a:solidFill>
              </a:rPr>
              <a:t>Associated disease(s):  </a:t>
            </a:r>
            <a:r>
              <a:rPr lang="en-US" sz="1400" dirty="0"/>
              <a:t>Diseases associated with this gene include chronic lymphocytic leukemia, and hepatocellular carcinoma.</a:t>
            </a:r>
            <a:r>
              <a:rPr lang="it-IT" sz="1400" dirty="0"/>
              <a:t> </a:t>
            </a:r>
            <a:r>
              <a:rPr lang="it-IT" sz="1400" dirty="0">
                <a:solidFill>
                  <a:prstClr val="black"/>
                </a:solidFill>
              </a:rPr>
              <a:t>  </a:t>
            </a:r>
            <a:endParaRPr lang="en-US" sz="1400" dirty="0">
              <a:solidFill>
                <a:prstClr val="black"/>
              </a:solidFill>
            </a:endParaRPr>
          </a:p>
          <a:p>
            <a:pPr marL="1597025" indent="-1597025"/>
            <a:endParaRPr lang="nl-NL" sz="1400" dirty="0" smtClean="0">
              <a:solidFill>
                <a:prstClr val="black"/>
              </a:solidFill>
            </a:endParaRPr>
          </a:p>
          <a:p>
            <a:pPr marL="1597025" indent="-1597025"/>
            <a:endParaRPr lang="nl-NL" sz="1400" dirty="0" smtClean="0">
              <a:solidFill>
                <a:prstClr val="black"/>
              </a:solidFill>
            </a:endParaRPr>
          </a:p>
          <a:p>
            <a:pPr marL="1597025" indent="-1597025"/>
            <a:r>
              <a:rPr lang="nl-NL" sz="1400" dirty="0" err="1" smtClean="0">
                <a:solidFill>
                  <a:prstClr val="black"/>
                </a:solidFill>
              </a:rPr>
              <a:t>Associated</a:t>
            </a:r>
            <a:r>
              <a:rPr lang="nl-NL" sz="1400" dirty="0" smtClean="0">
                <a:solidFill>
                  <a:prstClr val="black"/>
                </a:solidFill>
              </a:rPr>
              <a:t> </a:t>
            </a:r>
            <a:r>
              <a:rPr lang="nl-NL" sz="1400" dirty="0" err="1" smtClean="0">
                <a:solidFill>
                  <a:prstClr val="black"/>
                </a:solidFill>
              </a:rPr>
              <a:t>syndrome</a:t>
            </a:r>
            <a:r>
              <a:rPr lang="nl-NL" sz="1400" dirty="0" smtClean="0">
                <a:solidFill>
                  <a:prstClr val="black"/>
                </a:solidFill>
              </a:rPr>
              <a:t>(s): </a:t>
            </a:r>
            <a:r>
              <a:rPr lang="nl-NL" sz="1400" dirty="0" err="1" smtClean="0">
                <a:solidFill>
                  <a:prstClr val="black"/>
                </a:solidFill>
              </a:rPr>
              <a:t>nothing</a:t>
            </a:r>
            <a:endParaRPr lang="nl-NL" sz="1400" dirty="0" smtClean="0">
              <a:solidFill>
                <a:prstClr val="black"/>
              </a:solidFill>
            </a:endParaRPr>
          </a:p>
          <a:p>
            <a:pPr marL="1597025" indent="-1597025"/>
            <a:endParaRPr lang="nl-NL" sz="1400" dirty="0" smtClean="0">
              <a:solidFill>
                <a:prstClr val="black"/>
              </a:solidFill>
            </a:endParaRPr>
          </a:p>
          <a:p>
            <a:pPr marL="1597025" indent="-1597025"/>
            <a:endParaRPr lang="nl-NL" sz="1400" dirty="0" smtClean="0">
              <a:solidFill>
                <a:prstClr val="black"/>
              </a:solidFill>
            </a:endParaRPr>
          </a:p>
          <a:p>
            <a:pPr marL="1597025" indent="-1597025"/>
            <a:r>
              <a:rPr lang="nl-NL" sz="1400" dirty="0" err="1" smtClean="0"/>
              <a:t>Publications</a:t>
            </a:r>
            <a:r>
              <a:rPr lang="nl-NL" sz="1400" dirty="0" smtClean="0"/>
              <a:t> </a:t>
            </a:r>
            <a:r>
              <a:rPr lang="nl-NL" sz="1400" dirty="0" smtClean="0"/>
              <a:t>RMDN1/</a:t>
            </a:r>
            <a:r>
              <a:rPr lang="nl-NL" sz="1400" dirty="0" err="1" smtClean="0"/>
              <a:t>cleft</a:t>
            </a:r>
            <a:r>
              <a:rPr lang="nl-NL" sz="1400" dirty="0" smtClean="0"/>
              <a:t> </a:t>
            </a:r>
            <a:r>
              <a:rPr lang="nl-NL" sz="1400" dirty="0" smtClean="0"/>
              <a:t>(</a:t>
            </a:r>
            <a:r>
              <a:rPr lang="nl-NL" sz="1400" dirty="0" err="1" smtClean="0"/>
              <a:t>OFCs</a:t>
            </a:r>
            <a:r>
              <a:rPr lang="nl-NL" sz="1400" dirty="0" smtClean="0"/>
              <a:t>):  </a:t>
            </a:r>
            <a:r>
              <a:rPr lang="nl-NL" sz="1400" b="1" dirty="0" smtClean="0"/>
              <a:t>NO</a:t>
            </a:r>
            <a:endParaRPr lang="en-US" sz="1400" dirty="0" smtClean="0"/>
          </a:p>
        </p:txBody>
      </p:sp>
      <p:sp>
        <p:nvSpPr>
          <p:cNvPr id="6" name="TextBox 5"/>
          <p:cNvSpPr txBox="1"/>
          <p:nvPr/>
        </p:nvSpPr>
        <p:spPr>
          <a:xfrm>
            <a:off x="6553200" y="152400"/>
            <a:ext cx="2286000" cy="400110"/>
          </a:xfrm>
          <a:prstGeom prst="rect">
            <a:avLst/>
          </a:prstGeom>
          <a:noFill/>
          <a:ln w="25400">
            <a:solidFill>
              <a:schemeClr val="tx1">
                <a:lumMod val="95000"/>
                <a:lumOff val="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F79646">
                    <a:lumMod val="75000"/>
                  </a:srgbClr>
                </a:solidFill>
              </a:rPr>
              <a:t>rs12543318 </a:t>
            </a:r>
            <a:r>
              <a:rPr lang="en-US" sz="2000" dirty="0" smtClean="0">
                <a:solidFill>
                  <a:prstClr val="black"/>
                </a:solidFill>
              </a:rPr>
              <a:t>(chr8q)</a:t>
            </a:r>
            <a:endParaRPr lang="en-US" sz="2000" b="1" dirty="0">
              <a:solidFill>
                <a:srgbClr val="F79646">
                  <a:lumMod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5541361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3400" y="609600"/>
            <a:ext cx="800100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000" dirty="0" smtClean="0">
                <a:solidFill>
                  <a:prstClr val="black"/>
                </a:solidFill>
              </a:rPr>
              <a:t>SLC7A13</a:t>
            </a:r>
            <a:endParaRPr lang="nl-NL" sz="2000" dirty="0">
              <a:solidFill>
                <a:prstClr val="black"/>
              </a:solidFill>
            </a:endParaRPr>
          </a:p>
          <a:p>
            <a:r>
              <a:rPr lang="en-US" sz="1400" i="1" dirty="0">
                <a:solidFill>
                  <a:prstClr val="black"/>
                </a:solidFill>
              </a:rPr>
              <a:t>Solute Carrier Family 7 (Anionic Amino Acid Transporter), Member </a:t>
            </a:r>
            <a:r>
              <a:rPr lang="en-US" sz="1400" i="1" dirty="0" smtClean="0">
                <a:solidFill>
                  <a:prstClr val="black"/>
                </a:solidFill>
              </a:rPr>
              <a:t>13</a:t>
            </a:r>
            <a:endParaRPr lang="en-US" sz="1400" i="1" dirty="0">
              <a:solidFill>
                <a:prstClr val="black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09600" y="2514600"/>
            <a:ext cx="8001000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90588" indent="-890588" defTabSz="984250"/>
            <a:r>
              <a:rPr lang="en-US" sz="1400" dirty="0" smtClean="0">
                <a:solidFill>
                  <a:prstClr val="black"/>
                </a:solidFill>
              </a:rPr>
              <a:t>Function(s):  Its </a:t>
            </a:r>
            <a:r>
              <a:rPr lang="en-US" sz="1400" dirty="0">
                <a:solidFill>
                  <a:prstClr val="black"/>
                </a:solidFill>
              </a:rPr>
              <a:t>encoded protein is involved in acid transmembrane transporter activity</a:t>
            </a:r>
            <a:r>
              <a:rPr lang="en-US" sz="1400" dirty="0" smtClean="0">
                <a:solidFill>
                  <a:prstClr val="black"/>
                </a:solidFill>
              </a:rPr>
              <a:t>. It </a:t>
            </a:r>
            <a:r>
              <a:rPr lang="en-US" sz="1400" dirty="0"/>
              <a:t>m</a:t>
            </a:r>
            <a:r>
              <a:rPr lang="en-US" sz="1400" dirty="0" smtClean="0"/>
              <a:t>ediates </a:t>
            </a:r>
            <a:r>
              <a:rPr lang="en-US" sz="1400" dirty="0"/>
              <a:t>the transport L-aspartate and L-glutamate in a sodium-independent manner </a:t>
            </a:r>
            <a:r>
              <a:rPr lang="en-US" sz="1400" dirty="0" smtClean="0"/>
              <a:t>(by </a:t>
            </a:r>
            <a:r>
              <a:rPr lang="en-US" sz="1400" dirty="0"/>
              <a:t>similarity</a:t>
            </a:r>
            <a:r>
              <a:rPr lang="en-US" sz="1400" dirty="0" smtClean="0"/>
              <a:t>).</a:t>
            </a:r>
            <a:r>
              <a:rPr lang="en-US" sz="1400" dirty="0" smtClean="0">
                <a:solidFill>
                  <a:prstClr val="black"/>
                </a:solidFill>
              </a:rPr>
              <a:t> </a:t>
            </a:r>
          </a:p>
          <a:p>
            <a:pPr marL="890588" indent="-890588" defTabSz="984250"/>
            <a:endParaRPr lang="en-US" sz="1400" dirty="0">
              <a:solidFill>
                <a:prstClr val="black"/>
              </a:solidFill>
            </a:endParaRPr>
          </a:p>
          <a:p>
            <a:pPr marL="857250" indent="-857250"/>
            <a:endParaRPr lang="en-US" sz="1400" dirty="0" smtClean="0">
              <a:solidFill>
                <a:prstClr val="black"/>
              </a:solidFill>
            </a:endParaRPr>
          </a:p>
          <a:p>
            <a:pPr marL="1597025" indent="-1597025"/>
            <a:r>
              <a:rPr lang="en-US" sz="1400" dirty="0" smtClean="0">
                <a:solidFill>
                  <a:prstClr val="black"/>
                </a:solidFill>
              </a:rPr>
              <a:t>Associated disease(s):  nothing</a:t>
            </a:r>
            <a:r>
              <a:rPr lang="it-IT" sz="1400" dirty="0" smtClean="0">
                <a:solidFill>
                  <a:prstClr val="black"/>
                </a:solidFill>
              </a:rPr>
              <a:t> </a:t>
            </a:r>
            <a:r>
              <a:rPr lang="it-IT" sz="1400" dirty="0">
                <a:solidFill>
                  <a:prstClr val="black"/>
                </a:solidFill>
              </a:rPr>
              <a:t>  </a:t>
            </a:r>
            <a:endParaRPr lang="en-US" sz="1400" dirty="0">
              <a:solidFill>
                <a:prstClr val="black"/>
              </a:solidFill>
            </a:endParaRPr>
          </a:p>
          <a:p>
            <a:pPr marL="1597025" indent="-1597025"/>
            <a:endParaRPr lang="nl-NL" sz="1400" dirty="0" smtClean="0">
              <a:solidFill>
                <a:prstClr val="black"/>
              </a:solidFill>
            </a:endParaRPr>
          </a:p>
          <a:p>
            <a:pPr marL="1597025" indent="-1597025"/>
            <a:endParaRPr lang="nl-NL" sz="1400" dirty="0" smtClean="0">
              <a:solidFill>
                <a:prstClr val="black"/>
              </a:solidFill>
            </a:endParaRPr>
          </a:p>
          <a:p>
            <a:pPr marL="1597025" indent="-1597025"/>
            <a:r>
              <a:rPr lang="nl-NL" sz="1400" dirty="0" err="1" smtClean="0">
                <a:solidFill>
                  <a:prstClr val="black"/>
                </a:solidFill>
              </a:rPr>
              <a:t>Associated</a:t>
            </a:r>
            <a:r>
              <a:rPr lang="nl-NL" sz="1400" dirty="0" smtClean="0">
                <a:solidFill>
                  <a:prstClr val="black"/>
                </a:solidFill>
              </a:rPr>
              <a:t> </a:t>
            </a:r>
            <a:r>
              <a:rPr lang="nl-NL" sz="1400" dirty="0" err="1" smtClean="0">
                <a:solidFill>
                  <a:prstClr val="black"/>
                </a:solidFill>
              </a:rPr>
              <a:t>syndrome</a:t>
            </a:r>
            <a:r>
              <a:rPr lang="nl-NL" sz="1400" dirty="0" smtClean="0">
                <a:solidFill>
                  <a:prstClr val="black"/>
                </a:solidFill>
              </a:rPr>
              <a:t>(s): </a:t>
            </a:r>
            <a:r>
              <a:rPr lang="nl-NL" sz="1400" dirty="0" err="1" smtClean="0">
                <a:solidFill>
                  <a:prstClr val="black"/>
                </a:solidFill>
              </a:rPr>
              <a:t>nothing</a:t>
            </a:r>
            <a:endParaRPr lang="nl-NL" sz="1400" dirty="0" smtClean="0">
              <a:solidFill>
                <a:prstClr val="black"/>
              </a:solidFill>
            </a:endParaRPr>
          </a:p>
          <a:p>
            <a:pPr marL="1597025" indent="-1597025"/>
            <a:endParaRPr lang="nl-NL" sz="1400" dirty="0" smtClean="0">
              <a:solidFill>
                <a:prstClr val="black"/>
              </a:solidFill>
            </a:endParaRPr>
          </a:p>
          <a:p>
            <a:pPr marL="1597025" indent="-1597025"/>
            <a:endParaRPr lang="nl-NL" sz="1400" dirty="0" smtClean="0">
              <a:solidFill>
                <a:prstClr val="black"/>
              </a:solidFill>
            </a:endParaRPr>
          </a:p>
          <a:p>
            <a:pPr marL="1597025" indent="-1597025"/>
            <a:r>
              <a:rPr lang="nl-NL" sz="1400" dirty="0" err="1" smtClean="0"/>
              <a:t>Publications</a:t>
            </a:r>
            <a:r>
              <a:rPr lang="nl-NL" sz="1400" dirty="0" smtClean="0"/>
              <a:t> </a:t>
            </a:r>
            <a:r>
              <a:rPr lang="nl-NL" sz="1400" dirty="0" smtClean="0"/>
              <a:t>SLC7A13/</a:t>
            </a:r>
            <a:r>
              <a:rPr lang="nl-NL" sz="1400" dirty="0" err="1" smtClean="0"/>
              <a:t>cleft</a:t>
            </a:r>
            <a:r>
              <a:rPr lang="nl-NL" sz="1400" dirty="0" smtClean="0"/>
              <a:t> </a:t>
            </a:r>
            <a:r>
              <a:rPr lang="nl-NL" sz="1400" dirty="0" smtClean="0"/>
              <a:t>(</a:t>
            </a:r>
            <a:r>
              <a:rPr lang="nl-NL" sz="1400" dirty="0" err="1" smtClean="0"/>
              <a:t>OFCs</a:t>
            </a:r>
            <a:r>
              <a:rPr lang="nl-NL" sz="1400" dirty="0" smtClean="0"/>
              <a:t>):  </a:t>
            </a:r>
            <a:r>
              <a:rPr lang="nl-NL" sz="1400" b="1" dirty="0" smtClean="0"/>
              <a:t>NO</a:t>
            </a:r>
            <a:endParaRPr lang="en-US" sz="1400" dirty="0" smtClean="0"/>
          </a:p>
        </p:txBody>
      </p:sp>
      <p:sp>
        <p:nvSpPr>
          <p:cNvPr id="6" name="TextBox 5"/>
          <p:cNvSpPr txBox="1"/>
          <p:nvPr/>
        </p:nvSpPr>
        <p:spPr>
          <a:xfrm>
            <a:off x="6553200" y="152400"/>
            <a:ext cx="2286000" cy="400110"/>
          </a:xfrm>
          <a:prstGeom prst="rect">
            <a:avLst/>
          </a:prstGeom>
          <a:noFill/>
          <a:ln w="25400">
            <a:solidFill>
              <a:schemeClr val="tx1">
                <a:lumMod val="95000"/>
                <a:lumOff val="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F79646">
                    <a:lumMod val="75000"/>
                  </a:srgbClr>
                </a:solidFill>
              </a:rPr>
              <a:t>rs12543318 </a:t>
            </a:r>
            <a:r>
              <a:rPr lang="en-US" sz="2000" dirty="0" smtClean="0">
                <a:solidFill>
                  <a:prstClr val="black"/>
                </a:solidFill>
              </a:rPr>
              <a:t>(chr8q)</a:t>
            </a:r>
            <a:endParaRPr lang="en-US" sz="2000" b="1" dirty="0">
              <a:solidFill>
                <a:srgbClr val="F79646">
                  <a:lumMod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2461904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3400" y="609600"/>
            <a:ext cx="800100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000" dirty="0" smtClean="0">
                <a:solidFill>
                  <a:prstClr val="black"/>
                </a:solidFill>
              </a:rPr>
              <a:t>WWP1</a:t>
            </a:r>
            <a:endParaRPr lang="nl-NL" sz="2000" dirty="0">
              <a:solidFill>
                <a:prstClr val="black"/>
              </a:solidFill>
            </a:endParaRPr>
          </a:p>
          <a:p>
            <a:r>
              <a:rPr lang="en-US" sz="1400" i="1" dirty="0">
                <a:solidFill>
                  <a:prstClr val="black"/>
                </a:solidFill>
              </a:rPr>
              <a:t>WW Domain Containing E3 Ubiquitin Protein Ligase </a:t>
            </a:r>
            <a:r>
              <a:rPr lang="en-US" sz="1400" i="1" dirty="0" smtClean="0">
                <a:solidFill>
                  <a:prstClr val="black"/>
                </a:solidFill>
              </a:rPr>
              <a:t>1</a:t>
            </a:r>
            <a:endParaRPr lang="en-US" sz="1400" i="1" dirty="0">
              <a:solidFill>
                <a:prstClr val="black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09600" y="2209800"/>
            <a:ext cx="8001000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90588" indent="-890588" defTabSz="984250"/>
            <a:r>
              <a:rPr lang="en-US" sz="1400" dirty="0" smtClean="0">
                <a:solidFill>
                  <a:prstClr val="black"/>
                </a:solidFill>
              </a:rPr>
              <a:t>Function(s):  </a:t>
            </a:r>
            <a:r>
              <a:rPr lang="en-US" sz="1400" dirty="0"/>
              <a:t>WW domain-containing proteins are found in all eukaryotes and play an important role in the regulation of a </a:t>
            </a:r>
            <a:r>
              <a:rPr lang="en-US" sz="1400" dirty="0" smtClean="0"/>
              <a:t>wide variety </a:t>
            </a:r>
            <a:r>
              <a:rPr lang="en-US" sz="1400" dirty="0"/>
              <a:t>of cellular functions such as protein degradation, </a:t>
            </a:r>
            <a:r>
              <a:rPr lang="en-US" sz="1400" dirty="0" smtClean="0"/>
              <a:t>transcription </a:t>
            </a:r>
            <a:r>
              <a:rPr lang="en-US" sz="1400" dirty="0"/>
              <a:t>and RNA </a:t>
            </a:r>
            <a:r>
              <a:rPr lang="en-US" sz="1400" dirty="0" smtClean="0"/>
              <a:t>splicing.</a:t>
            </a:r>
            <a:r>
              <a:rPr lang="en-US" sz="1400" dirty="0" smtClean="0">
                <a:solidFill>
                  <a:prstClr val="black"/>
                </a:solidFill>
              </a:rPr>
              <a:t> </a:t>
            </a:r>
            <a:r>
              <a:rPr lang="en-US" sz="1400" dirty="0"/>
              <a:t>The encoded protein belongs to a family of NEDD4-like proteins, which are E3 ubiquitin-ligase </a:t>
            </a:r>
            <a:r>
              <a:rPr lang="en-US" sz="1400" dirty="0" smtClean="0"/>
              <a:t>molecules and </a:t>
            </a:r>
            <a:r>
              <a:rPr lang="en-US" sz="1400" dirty="0"/>
              <a:t>regulate key trafficking decisions, including targeting of proteins to </a:t>
            </a:r>
            <a:r>
              <a:rPr lang="en-US" sz="1400" dirty="0" err="1"/>
              <a:t>proteosomes</a:t>
            </a:r>
            <a:r>
              <a:rPr lang="en-US" sz="1400" dirty="0"/>
              <a:t> or lysosomes.</a:t>
            </a:r>
            <a:endParaRPr lang="en-US" sz="1400" dirty="0" smtClean="0">
              <a:solidFill>
                <a:prstClr val="black"/>
              </a:solidFill>
            </a:endParaRPr>
          </a:p>
          <a:p>
            <a:pPr marL="890588" indent="-890588" defTabSz="984250"/>
            <a:endParaRPr lang="en-US" sz="1400" dirty="0">
              <a:solidFill>
                <a:prstClr val="black"/>
              </a:solidFill>
            </a:endParaRPr>
          </a:p>
          <a:p>
            <a:pPr marL="857250" indent="-857250"/>
            <a:endParaRPr lang="en-US" sz="1400" dirty="0" smtClean="0">
              <a:solidFill>
                <a:prstClr val="black"/>
              </a:solidFill>
            </a:endParaRPr>
          </a:p>
          <a:p>
            <a:pPr marL="1597025" indent="-1597025"/>
            <a:r>
              <a:rPr lang="en-US" sz="1400" dirty="0" smtClean="0">
                <a:solidFill>
                  <a:prstClr val="black"/>
                </a:solidFill>
              </a:rPr>
              <a:t>Associated disease(s):  Defects in this gene are related </a:t>
            </a:r>
            <a:r>
              <a:rPr lang="en-US" sz="1400" dirty="0">
                <a:solidFill>
                  <a:prstClr val="black"/>
                </a:solidFill>
              </a:rPr>
              <a:t>to </a:t>
            </a:r>
            <a:r>
              <a:rPr lang="en-US" sz="1400" dirty="0" err="1">
                <a:solidFill>
                  <a:prstClr val="black"/>
                </a:solidFill>
              </a:rPr>
              <a:t>liddle</a:t>
            </a:r>
            <a:r>
              <a:rPr lang="en-US" sz="1400" dirty="0">
                <a:solidFill>
                  <a:prstClr val="black"/>
                </a:solidFill>
              </a:rPr>
              <a:t> syndrome and human t-cell leukemia virus type 1</a:t>
            </a:r>
            <a:r>
              <a:rPr lang="en-US" sz="1400" dirty="0" smtClean="0">
                <a:solidFill>
                  <a:prstClr val="black"/>
                </a:solidFill>
              </a:rPr>
              <a:t>.</a:t>
            </a:r>
            <a:endParaRPr lang="en-US" sz="1400" dirty="0">
              <a:solidFill>
                <a:prstClr val="black"/>
              </a:solidFill>
            </a:endParaRPr>
          </a:p>
          <a:p>
            <a:pPr marL="1597025" indent="-1597025"/>
            <a:endParaRPr lang="nl-NL" sz="1400" dirty="0" smtClean="0">
              <a:solidFill>
                <a:prstClr val="black"/>
              </a:solidFill>
            </a:endParaRPr>
          </a:p>
          <a:p>
            <a:pPr marL="1597025" indent="-1597025"/>
            <a:endParaRPr lang="nl-NL" sz="1400" dirty="0" smtClean="0">
              <a:solidFill>
                <a:prstClr val="black"/>
              </a:solidFill>
            </a:endParaRPr>
          </a:p>
          <a:p>
            <a:pPr marL="1597025" indent="-1597025"/>
            <a:r>
              <a:rPr lang="nl-NL" sz="1400" dirty="0" err="1" smtClean="0">
                <a:solidFill>
                  <a:prstClr val="black"/>
                </a:solidFill>
              </a:rPr>
              <a:t>Associated</a:t>
            </a:r>
            <a:r>
              <a:rPr lang="nl-NL" sz="1400" dirty="0" smtClean="0">
                <a:solidFill>
                  <a:prstClr val="black"/>
                </a:solidFill>
              </a:rPr>
              <a:t> </a:t>
            </a:r>
            <a:r>
              <a:rPr lang="nl-NL" sz="1400" dirty="0" err="1" smtClean="0">
                <a:solidFill>
                  <a:prstClr val="black"/>
                </a:solidFill>
              </a:rPr>
              <a:t>syndrome</a:t>
            </a:r>
            <a:r>
              <a:rPr lang="nl-NL" sz="1400" dirty="0" smtClean="0">
                <a:solidFill>
                  <a:prstClr val="black"/>
                </a:solidFill>
              </a:rPr>
              <a:t>(s): </a:t>
            </a:r>
            <a:r>
              <a:rPr lang="nl-NL" sz="1400" dirty="0" err="1" smtClean="0">
                <a:solidFill>
                  <a:prstClr val="black"/>
                </a:solidFill>
              </a:rPr>
              <a:t>nothing</a:t>
            </a:r>
            <a:endParaRPr lang="nl-NL" sz="1400" dirty="0" smtClean="0">
              <a:solidFill>
                <a:prstClr val="black"/>
              </a:solidFill>
            </a:endParaRPr>
          </a:p>
          <a:p>
            <a:pPr marL="1597025" indent="-1597025"/>
            <a:endParaRPr lang="nl-NL" sz="1400" dirty="0" smtClean="0">
              <a:solidFill>
                <a:prstClr val="black"/>
              </a:solidFill>
            </a:endParaRPr>
          </a:p>
          <a:p>
            <a:pPr marL="1597025" indent="-1597025"/>
            <a:endParaRPr lang="nl-NL" sz="1400" dirty="0" smtClean="0">
              <a:solidFill>
                <a:prstClr val="black"/>
              </a:solidFill>
            </a:endParaRPr>
          </a:p>
          <a:p>
            <a:pPr marL="1597025" indent="-1597025"/>
            <a:r>
              <a:rPr lang="nl-NL" sz="1400" dirty="0" err="1" smtClean="0"/>
              <a:t>Publications</a:t>
            </a:r>
            <a:r>
              <a:rPr lang="nl-NL" sz="1400" dirty="0" smtClean="0"/>
              <a:t> </a:t>
            </a:r>
            <a:r>
              <a:rPr lang="nl-NL" sz="1400" dirty="0" smtClean="0"/>
              <a:t>WWP1/</a:t>
            </a:r>
            <a:r>
              <a:rPr lang="nl-NL" sz="1400" dirty="0" err="1" smtClean="0"/>
              <a:t>cleft</a:t>
            </a:r>
            <a:r>
              <a:rPr lang="nl-NL" sz="1400" dirty="0" smtClean="0"/>
              <a:t> </a:t>
            </a:r>
            <a:r>
              <a:rPr lang="nl-NL" sz="1400" dirty="0" smtClean="0"/>
              <a:t>(</a:t>
            </a:r>
            <a:r>
              <a:rPr lang="nl-NL" sz="1400" dirty="0" err="1" smtClean="0"/>
              <a:t>OFCs</a:t>
            </a:r>
            <a:r>
              <a:rPr lang="nl-NL" sz="1400" dirty="0" smtClean="0"/>
              <a:t>):  </a:t>
            </a:r>
            <a:r>
              <a:rPr lang="nl-NL" sz="1400" b="1" dirty="0" smtClean="0"/>
              <a:t>NO</a:t>
            </a:r>
            <a:endParaRPr lang="en-US" sz="1400" dirty="0" smtClean="0"/>
          </a:p>
        </p:txBody>
      </p:sp>
      <p:sp>
        <p:nvSpPr>
          <p:cNvPr id="6" name="TextBox 5"/>
          <p:cNvSpPr txBox="1"/>
          <p:nvPr/>
        </p:nvSpPr>
        <p:spPr>
          <a:xfrm>
            <a:off x="6553200" y="152400"/>
            <a:ext cx="2286000" cy="400110"/>
          </a:xfrm>
          <a:prstGeom prst="rect">
            <a:avLst/>
          </a:prstGeom>
          <a:noFill/>
          <a:ln w="25400">
            <a:solidFill>
              <a:schemeClr val="tx1">
                <a:lumMod val="95000"/>
                <a:lumOff val="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F79646">
                    <a:lumMod val="75000"/>
                  </a:srgbClr>
                </a:solidFill>
              </a:rPr>
              <a:t>rs12543318 </a:t>
            </a:r>
            <a:r>
              <a:rPr lang="en-US" sz="2000" dirty="0" smtClean="0">
                <a:solidFill>
                  <a:prstClr val="black"/>
                </a:solidFill>
              </a:rPr>
              <a:t>(chr8q)</a:t>
            </a:r>
            <a:endParaRPr lang="en-US" sz="2000" b="1" dirty="0">
              <a:solidFill>
                <a:srgbClr val="F79646">
                  <a:lumMod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75136480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3400" y="609600"/>
            <a:ext cx="800100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000" dirty="0" smtClean="0">
                <a:solidFill>
                  <a:prstClr val="black"/>
                </a:solidFill>
              </a:rPr>
              <a:t>NOG</a:t>
            </a:r>
            <a:endParaRPr lang="nl-NL" sz="2000" dirty="0">
              <a:solidFill>
                <a:prstClr val="black"/>
              </a:solidFill>
            </a:endParaRPr>
          </a:p>
          <a:p>
            <a:r>
              <a:rPr lang="en-US" sz="1400" i="1" dirty="0">
                <a:solidFill>
                  <a:prstClr val="black"/>
                </a:solidFill>
              </a:rPr>
              <a:t>N</a:t>
            </a:r>
            <a:r>
              <a:rPr lang="en-US" sz="1400" i="1" dirty="0" smtClean="0">
                <a:solidFill>
                  <a:prstClr val="black"/>
                </a:solidFill>
              </a:rPr>
              <a:t>oggin</a:t>
            </a:r>
            <a:endParaRPr lang="en-US" sz="1400" i="1" dirty="0">
              <a:solidFill>
                <a:prstClr val="black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33400" y="1395710"/>
            <a:ext cx="8229600" cy="53860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90588" indent="-890588" defTabSz="984250"/>
            <a:r>
              <a:rPr lang="en-US" sz="1400" dirty="0" smtClean="0">
                <a:solidFill>
                  <a:prstClr val="black"/>
                </a:solidFill>
              </a:rPr>
              <a:t>Function(s):  </a:t>
            </a:r>
            <a:r>
              <a:rPr lang="en-US" sz="1400" dirty="0"/>
              <a:t>The secreted polypeptide, encoded by this gene, binds and inactivates members of the transforming </a:t>
            </a:r>
            <a:r>
              <a:rPr lang="en-US" sz="1400" dirty="0" smtClean="0"/>
              <a:t>growth factor-beta </a:t>
            </a:r>
            <a:r>
              <a:rPr lang="en-US" sz="1400" dirty="0"/>
              <a:t>(TGF-beta) superfamily signaling proteins, such as bone morphogenetic protein-4 (BMP4). By </a:t>
            </a:r>
            <a:r>
              <a:rPr lang="en-US" sz="1400" dirty="0" smtClean="0"/>
              <a:t>diffusing through </a:t>
            </a:r>
            <a:r>
              <a:rPr lang="en-US" sz="1400" dirty="0"/>
              <a:t>extracellular matrices more efficiently than members of the TGF-beta superfamily, this protein may have </a:t>
            </a:r>
            <a:r>
              <a:rPr lang="en-US" sz="1400" dirty="0" smtClean="0"/>
              <a:t>a principal </a:t>
            </a:r>
            <a:r>
              <a:rPr lang="en-US" sz="1400" dirty="0"/>
              <a:t>role in creating </a:t>
            </a:r>
            <a:r>
              <a:rPr lang="en-US" sz="1400" dirty="0" err="1"/>
              <a:t>morphogenic</a:t>
            </a:r>
            <a:r>
              <a:rPr lang="en-US" sz="1400" dirty="0"/>
              <a:t> gradients. The protein appears to have pleiotropic effect, both early </a:t>
            </a:r>
            <a:r>
              <a:rPr lang="en-US" sz="1400" dirty="0" smtClean="0"/>
              <a:t>in development </a:t>
            </a:r>
            <a:r>
              <a:rPr lang="en-US" sz="1400" dirty="0"/>
              <a:t>as well as in later </a:t>
            </a:r>
            <a:r>
              <a:rPr lang="en-US" sz="1400" dirty="0" smtClean="0"/>
              <a:t>stages</a:t>
            </a:r>
            <a:r>
              <a:rPr lang="en-US" sz="1400" dirty="0" smtClean="0"/>
              <a:t>. It </a:t>
            </a:r>
            <a:r>
              <a:rPr lang="en-US" sz="1400" dirty="0" smtClean="0"/>
              <a:t>is essential </a:t>
            </a:r>
            <a:r>
              <a:rPr lang="en-US" sz="1400" dirty="0"/>
              <a:t>for cartilage morphogenesis and joint </a:t>
            </a:r>
            <a:r>
              <a:rPr lang="en-US" sz="1400" dirty="0" smtClean="0"/>
              <a:t>formation and it is an Inhibitor </a:t>
            </a:r>
            <a:r>
              <a:rPr lang="en-US" sz="1400" dirty="0"/>
              <a:t>of bone morphogenetic </a:t>
            </a:r>
            <a:r>
              <a:rPr lang="en-US" sz="1400" dirty="0" smtClean="0"/>
              <a:t>proteins (</a:t>
            </a:r>
            <a:r>
              <a:rPr lang="en-US" sz="1400" dirty="0"/>
              <a:t>BMP) signaling which is required for growth and patterning of the neural tube and </a:t>
            </a:r>
            <a:r>
              <a:rPr lang="en-US" sz="1400" dirty="0" smtClean="0"/>
              <a:t>somite.</a:t>
            </a:r>
            <a:endParaRPr lang="en-US" sz="1400" dirty="0">
              <a:solidFill>
                <a:prstClr val="black"/>
              </a:solidFill>
            </a:endParaRPr>
          </a:p>
          <a:p>
            <a:pPr marL="857250" indent="-857250"/>
            <a:endParaRPr lang="en-US" sz="1400" dirty="0" smtClean="0">
              <a:solidFill>
                <a:prstClr val="black"/>
              </a:solidFill>
            </a:endParaRPr>
          </a:p>
          <a:p>
            <a:pPr marL="857250" indent="-857250"/>
            <a:endParaRPr lang="en-US" sz="1400" dirty="0" smtClean="0">
              <a:solidFill>
                <a:prstClr val="black"/>
              </a:solidFill>
            </a:endParaRPr>
          </a:p>
          <a:p>
            <a:pPr marL="1597025" indent="-1597025"/>
            <a:r>
              <a:rPr lang="en-US" sz="1400" dirty="0" smtClean="0">
                <a:solidFill>
                  <a:prstClr val="black"/>
                </a:solidFill>
              </a:rPr>
              <a:t>Associated disease(s):  Defects in this gene are related </a:t>
            </a:r>
            <a:r>
              <a:rPr lang="en-US" sz="1400" dirty="0">
                <a:solidFill>
                  <a:prstClr val="black"/>
                </a:solidFill>
              </a:rPr>
              <a:t>to </a:t>
            </a:r>
            <a:r>
              <a:rPr lang="it-IT" sz="1400" dirty="0">
                <a:solidFill>
                  <a:prstClr val="black"/>
                </a:solidFill>
              </a:rPr>
              <a:t>include multiple synostoses syndrome </a:t>
            </a:r>
            <a:r>
              <a:rPr lang="it-IT" sz="1400" dirty="0" smtClean="0">
                <a:solidFill>
                  <a:prstClr val="black"/>
                </a:solidFill>
              </a:rPr>
              <a:t>1 </a:t>
            </a:r>
            <a:r>
              <a:rPr lang="it-IT" sz="1400" dirty="0">
                <a:solidFill>
                  <a:prstClr val="black"/>
                </a:solidFill>
              </a:rPr>
              <a:t>and multiple synostosis syndrome 1. </a:t>
            </a:r>
            <a:r>
              <a:rPr lang="it-IT" sz="1400" dirty="0" smtClean="0">
                <a:solidFill>
                  <a:prstClr val="black"/>
                </a:solidFill>
              </a:rPr>
              <a:t>(Possible correlation with </a:t>
            </a:r>
            <a:r>
              <a:rPr lang="it-IT" sz="1400" b="1" dirty="0" smtClean="0">
                <a:solidFill>
                  <a:srgbClr val="FF0000"/>
                </a:solidFill>
              </a:rPr>
              <a:t>cleft </a:t>
            </a:r>
            <a:r>
              <a:rPr lang="it-IT" sz="1400" b="1" dirty="0" smtClean="0">
                <a:solidFill>
                  <a:srgbClr val="FF0000"/>
                </a:solidFill>
              </a:rPr>
              <a:t>lip with/without </a:t>
            </a:r>
            <a:r>
              <a:rPr lang="it-IT" sz="1400" b="1" dirty="0" smtClean="0">
                <a:solidFill>
                  <a:srgbClr val="FF0000"/>
                </a:solidFill>
              </a:rPr>
              <a:t>palate</a:t>
            </a:r>
            <a:r>
              <a:rPr lang="it-IT" sz="1400" dirty="0" smtClean="0">
                <a:solidFill>
                  <a:prstClr val="black"/>
                </a:solidFill>
              </a:rPr>
              <a:t>).</a:t>
            </a:r>
            <a:endParaRPr lang="en-US" sz="1400" dirty="0">
              <a:solidFill>
                <a:prstClr val="black"/>
              </a:solidFill>
            </a:endParaRPr>
          </a:p>
          <a:p>
            <a:pPr marL="1597025" indent="-1597025"/>
            <a:endParaRPr lang="nl-NL" sz="1400" dirty="0" smtClean="0">
              <a:solidFill>
                <a:prstClr val="black"/>
              </a:solidFill>
            </a:endParaRPr>
          </a:p>
          <a:p>
            <a:pPr marL="1597025" indent="-1597025"/>
            <a:endParaRPr lang="nl-NL" sz="1400" dirty="0" smtClean="0">
              <a:solidFill>
                <a:prstClr val="black"/>
              </a:solidFill>
            </a:endParaRPr>
          </a:p>
          <a:p>
            <a:pPr marL="1597025" indent="-1597025"/>
            <a:r>
              <a:rPr lang="nl-NL" sz="1400" dirty="0" err="1" smtClean="0">
                <a:solidFill>
                  <a:prstClr val="black"/>
                </a:solidFill>
              </a:rPr>
              <a:t>Associated</a:t>
            </a:r>
            <a:r>
              <a:rPr lang="nl-NL" sz="1400" dirty="0" smtClean="0">
                <a:solidFill>
                  <a:prstClr val="black"/>
                </a:solidFill>
              </a:rPr>
              <a:t> </a:t>
            </a:r>
            <a:r>
              <a:rPr lang="nl-NL" sz="1400" dirty="0" err="1" smtClean="0">
                <a:solidFill>
                  <a:prstClr val="black"/>
                </a:solidFill>
              </a:rPr>
              <a:t>syndrome</a:t>
            </a:r>
            <a:r>
              <a:rPr lang="nl-NL" sz="1400" dirty="0" smtClean="0">
                <a:solidFill>
                  <a:prstClr val="black"/>
                </a:solidFill>
              </a:rPr>
              <a:t>(s): </a:t>
            </a:r>
            <a:r>
              <a:rPr lang="nl-NL" sz="1400" dirty="0" err="1" smtClean="0">
                <a:solidFill>
                  <a:prstClr val="black"/>
                </a:solidFill>
              </a:rPr>
              <a:t>nothing</a:t>
            </a:r>
            <a:endParaRPr lang="nl-NL" sz="1400" dirty="0" smtClean="0">
              <a:solidFill>
                <a:prstClr val="black"/>
              </a:solidFill>
            </a:endParaRPr>
          </a:p>
          <a:p>
            <a:pPr marL="1597025" indent="-1597025"/>
            <a:endParaRPr lang="nl-NL" sz="1400" dirty="0" smtClean="0">
              <a:solidFill>
                <a:prstClr val="black"/>
              </a:solidFill>
            </a:endParaRPr>
          </a:p>
          <a:p>
            <a:pPr marL="1597025" indent="-1597025"/>
            <a:endParaRPr lang="nl-NL" sz="1400" dirty="0" smtClean="0">
              <a:solidFill>
                <a:prstClr val="black"/>
              </a:solidFill>
            </a:endParaRPr>
          </a:p>
          <a:p>
            <a:pPr marL="1597025" indent="-1597025"/>
            <a:r>
              <a:rPr lang="nl-NL" sz="1400" dirty="0" err="1" smtClean="0"/>
              <a:t>Publications</a:t>
            </a:r>
            <a:r>
              <a:rPr lang="nl-NL" sz="1400" dirty="0" smtClean="0"/>
              <a:t> </a:t>
            </a:r>
            <a:r>
              <a:rPr lang="nl-NL" sz="1400" dirty="0" smtClean="0"/>
              <a:t>NOG/</a:t>
            </a:r>
            <a:r>
              <a:rPr lang="nl-NL" sz="1400" dirty="0" err="1" smtClean="0"/>
              <a:t>cleft</a:t>
            </a:r>
            <a:r>
              <a:rPr lang="nl-NL" sz="1400" dirty="0" smtClean="0"/>
              <a:t> </a:t>
            </a:r>
            <a:r>
              <a:rPr lang="nl-NL" sz="1400" dirty="0" smtClean="0"/>
              <a:t>(</a:t>
            </a:r>
            <a:r>
              <a:rPr lang="nl-NL" sz="1400" dirty="0" err="1" smtClean="0"/>
              <a:t>OFCs</a:t>
            </a:r>
            <a:r>
              <a:rPr lang="nl-NL" sz="1400" dirty="0" smtClean="0"/>
              <a:t>):  </a:t>
            </a:r>
            <a:r>
              <a:rPr lang="nl-NL" sz="1400" b="1" dirty="0" smtClean="0">
                <a:solidFill>
                  <a:prstClr val="black"/>
                </a:solidFill>
              </a:rPr>
              <a:t>YES </a:t>
            </a:r>
          </a:p>
          <a:p>
            <a:pPr marL="1597025" indent="-1597025"/>
            <a:endParaRPr lang="nl-NL" sz="500" dirty="0" smtClean="0">
              <a:solidFill>
                <a:prstClr val="black"/>
              </a:solidFill>
            </a:endParaRPr>
          </a:p>
          <a:p>
            <a:r>
              <a:rPr lang="nl-NL" sz="1100" i="1" dirty="0" smtClean="0"/>
              <a:t>Multiple </a:t>
            </a:r>
            <a:r>
              <a:rPr lang="nl-NL" sz="1100" i="1" dirty="0" err="1" smtClean="0"/>
              <a:t>tissue-specific</a:t>
            </a:r>
            <a:r>
              <a:rPr lang="nl-NL" sz="1100" i="1" dirty="0" smtClean="0"/>
              <a:t> </a:t>
            </a:r>
            <a:r>
              <a:rPr lang="nl-NL" sz="1100" i="1" dirty="0" err="1" smtClean="0"/>
              <a:t>requirements</a:t>
            </a:r>
            <a:r>
              <a:rPr lang="nl-NL" sz="1100" i="1" dirty="0" smtClean="0"/>
              <a:t> </a:t>
            </a:r>
            <a:r>
              <a:rPr lang="nl-NL" sz="1100" i="1" dirty="0" err="1" smtClean="0"/>
              <a:t>for</a:t>
            </a:r>
            <a:r>
              <a:rPr lang="nl-NL" sz="1100" i="1" dirty="0" smtClean="0"/>
              <a:t> the BMP antagonist </a:t>
            </a:r>
            <a:r>
              <a:rPr lang="nl-NL" sz="1100" i="1" dirty="0" err="1" smtClean="0"/>
              <a:t>Noggin</a:t>
            </a:r>
            <a:r>
              <a:rPr lang="nl-NL" sz="1100" i="1" dirty="0" smtClean="0"/>
              <a:t> in </a:t>
            </a:r>
            <a:r>
              <a:rPr lang="nl-NL" sz="1100" i="1" dirty="0" err="1" smtClean="0"/>
              <a:t>development</a:t>
            </a:r>
            <a:r>
              <a:rPr lang="nl-NL" sz="1100" i="1" dirty="0" smtClean="0"/>
              <a:t> of the </a:t>
            </a:r>
            <a:r>
              <a:rPr lang="nl-NL" sz="1100" i="1" dirty="0" err="1" smtClean="0"/>
              <a:t>mammalian</a:t>
            </a:r>
            <a:r>
              <a:rPr lang="nl-NL" sz="1100" i="1" dirty="0" smtClean="0"/>
              <a:t> </a:t>
            </a:r>
            <a:r>
              <a:rPr lang="nl-NL" sz="1100" i="1" dirty="0" err="1" smtClean="0"/>
              <a:t>craniofacial</a:t>
            </a:r>
            <a:r>
              <a:rPr lang="nl-NL" sz="1100" i="1" dirty="0" smtClean="0"/>
              <a:t> </a:t>
            </a:r>
            <a:r>
              <a:rPr lang="nl-NL" sz="1100" i="1" dirty="0" err="1" smtClean="0"/>
              <a:t>skeleton</a:t>
            </a:r>
            <a:r>
              <a:rPr lang="nl-NL" sz="1100" i="1" dirty="0" smtClean="0"/>
              <a:t>.  Matsui </a:t>
            </a:r>
            <a:r>
              <a:rPr lang="nl-NL" sz="1100" i="1" dirty="0" smtClean="0"/>
              <a:t>M, </a:t>
            </a:r>
            <a:r>
              <a:rPr lang="nl-NL" sz="1100" i="1" dirty="0" err="1" smtClean="0"/>
              <a:t>Klingensmith</a:t>
            </a:r>
            <a:r>
              <a:rPr lang="nl-NL" sz="1100" i="1" dirty="0" smtClean="0"/>
              <a:t> J</a:t>
            </a:r>
            <a:r>
              <a:rPr lang="nl-NL" sz="1100" i="1" dirty="0" smtClean="0"/>
              <a:t>.  </a:t>
            </a:r>
            <a:r>
              <a:rPr lang="nl-NL" sz="1100" i="1" dirty="0" err="1" smtClean="0"/>
              <a:t>Dev</a:t>
            </a:r>
            <a:r>
              <a:rPr lang="nl-NL" sz="1100" i="1" dirty="0" smtClean="0"/>
              <a:t> </a:t>
            </a:r>
            <a:r>
              <a:rPr lang="nl-NL" sz="1100" i="1" dirty="0" err="1" smtClean="0"/>
              <a:t>Biol</a:t>
            </a:r>
            <a:r>
              <a:rPr lang="nl-NL" sz="1100" i="1" dirty="0" smtClean="0"/>
              <a:t>. 2014 </a:t>
            </a:r>
            <a:r>
              <a:rPr lang="nl-NL" sz="1100" i="1" dirty="0" err="1" smtClean="0"/>
              <a:t>Jun</a:t>
            </a:r>
            <a:r>
              <a:rPr lang="nl-NL" sz="1100" i="1" dirty="0" smtClean="0"/>
              <a:t> 17. </a:t>
            </a:r>
            <a:r>
              <a:rPr lang="nl-NL" sz="1100" i="1" dirty="0" err="1" smtClean="0"/>
              <a:t>pii</a:t>
            </a:r>
            <a:r>
              <a:rPr lang="nl-NL" sz="1100" i="1" dirty="0" smtClean="0"/>
              <a:t>: S0012-1606(14)00302-9. </a:t>
            </a:r>
            <a:r>
              <a:rPr lang="nl-NL" sz="1100" i="1" dirty="0" err="1" smtClean="0"/>
              <a:t>doi</a:t>
            </a:r>
            <a:r>
              <a:rPr lang="nl-NL" sz="1100" i="1" dirty="0" smtClean="0"/>
              <a:t>: 10.1016/j.ydbio.2014.06.006.</a:t>
            </a:r>
          </a:p>
          <a:p>
            <a:endParaRPr lang="en-US" sz="500" i="1" dirty="0" smtClean="0"/>
          </a:p>
          <a:p>
            <a:r>
              <a:rPr lang="nl-NL" sz="1100" i="1" dirty="0" err="1" smtClean="0"/>
              <a:t>Nonsyndromic</a:t>
            </a:r>
            <a:r>
              <a:rPr lang="nl-NL" sz="1100" i="1" dirty="0" smtClean="0"/>
              <a:t> </a:t>
            </a:r>
            <a:r>
              <a:rPr lang="nl-NL" sz="1100" b="1" i="1" dirty="0" err="1" smtClean="0"/>
              <a:t>cleft</a:t>
            </a:r>
            <a:r>
              <a:rPr lang="nl-NL" sz="1100" i="1" dirty="0" smtClean="0"/>
              <a:t> lip </a:t>
            </a:r>
            <a:r>
              <a:rPr lang="nl-NL" sz="1100" i="1" dirty="0" err="1" smtClean="0"/>
              <a:t>with</a:t>
            </a:r>
            <a:r>
              <a:rPr lang="nl-NL" sz="1100" i="1" dirty="0" smtClean="0"/>
              <a:t> </a:t>
            </a:r>
            <a:r>
              <a:rPr lang="nl-NL" sz="1100" i="1" dirty="0" err="1" smtClean="0"/>
              <a:t>or</a:t>
            </a:r>
            <a:r>
              <a:rPr lang="nl-NL" sz="1100" i="1" dirty="0" smtClean="0"/>
              <a:t> without </a:t>
            </a:r>
            <a:r>
              <a:rPr lang="nl-NL" sz="1100" b="1" i="1" dirty="0" err="1" smtClean="0"/>
              <a:t>cleft</a:t>
            </a:r>
            <a:r>
              <a:rPr lang="nl-NL" sz="1100" i="1" dirty="0" smtClean="0"/>
              <a:t> palate: </a:t>
            </a:r>
            <a:r>
              <a:rPr lang="nl-NL" sz="1100" i="1" dirty="0" err="1" smtClean="0"/>
              <a:t>Increased</a:t>
            </a:r>
            <a:r>
              <a:rPr lang="nl-NL" sz="1100" i="1" dirty="0" smtClean="0"/>
              <a:t> </a:t>
            </a:r>
            <a:r>
              <a:rPr lang="nl-NL" sz="1100" i="1" dirty="0" err="1" smtClean="0"/>
              <a:t>burden</a:t>
            </a:r>
            <a:r>
              <a:rPr lang="nl-NL" sz="1100" i="1" dirty="0" smtClean="0"/>
              <a:t> of rare </a:t>
            </a:r>
            <a:r>
              <a:rPr lang="nl-NL" sz="1100" i="1" dirty="0" err="1" smtClean="0"/>
              <a:t>variants</a:t>
            </a:r>
            <a:r>
              <a:rPr lang="nl-NL" sz="1100" i="1" dirty="0" smtClean="0"/>
              <a:t> </a:t>
            </a:r>
            <a:r>
              <a:rPr lang="nl-NL" sz="1100" i="1" dirty="0" err="1" smtClean="0"/>
              <a:t>within</a:t>
            </a:r>
            <a:r>
              <a:rPr lang="nl-NL" sz="1100" i="1" dirty="0" smtClean="0"/>
              <a:t> Gremlin-1, a component of the </a:t>
            </a:r>
            <a:r>
              <a:rPr lang="nl-NL" sz="1100" i="1" dirty="0" err="1" smtClean="0"/>
              <a:t>bone</a:t>
            </a:r>
            <a:r>
              <a:rPr lang="nl-NL" sz="1100" i="1" dirty="0" smtClean="0"/>
              <a:t> </a:t>
            </a:r>
            <a:r>
              <a:rPr lang="nl-NL" sz="1100" i="1" dirty="0" err="1" smtClean="0"/>
              <a:t>morphogenetic</a:t>
            </a:r>
            <a:r>
              <a:rPr lang="nl-NL" sz="1100" i="1" dirty="0" smtClean="0"/>
              <a:t> </a:t>
            </a:r>
            <a:r>
              <a:rPr lang="nl-NL" sz="1100" i="1" dirty="0" err="1" smtClean="0"/>
              <a:t>protein</a:t>
            </a:r>
            <a:r>
              <a:rPr lang="nl-NL" sz="1100" i="1" dirty="0" smtClean="0"/>
              <a:t> 4 </a:t>
            </a:r>
            <a:r>
              <a:rPr lang="nl-NL" sz="1100" i="1" dirty="0" err="1" smtClean="0"/>
              <a:t>pathway</a:t>
            </a:r>
            <a:r>
              <a:rPr lang="nl-NL" sz="1100" i="1" dirty="0" smtClean="0"/>
              <a:t>.  Al </a:t>
            </a:r>
            <a:r>
              <a:rPr lang="nl-NL" sz="1100" i="1" dirty="0" err="1" smtClean="0"/>
              <a:t>Chawa</a:t>
            </a:r>
            <a:r>
              <a:rPr lang="nl-NL" sz="1100" i="1" dirty="0" smtClean="0"/>
              <a:t> T, </a:t>
            </a:r>
            <a:r>
              <a:rPr lang="nl-NL" sz="1100" i="1" dirty="0" err="1" smtClean="0"/>
              <a:t>Ludwig</a:t>
            </a:r>
            <a:r>
              <a:rPr lang="nl-NL" sz="1100" i="1" dirty="0" smtClean="0"/>
              <a:t> KU, Fier H, </a:t>
            </a:r>
            <a:r>
              <a:rPr lang="nl-NL" sz="1100" i="1" dirty="0" err="1" smtClean="0"/>
              <a:t>Pötzsch</a:t>
            </a:r>
            <a:r>
              <a:rPr lang="nl-NL" sz="1100" i="1" dirty="0" smtClean="0"/>
              <a:t> B, </a:t>
            </a:r>
            <a:r>
              <a:rPr lang="nl-NL" sz="1100" i="1" dirty="0" err="1" smtClean="0"/>
              <a:t>Reich</a:t>
            </a:r>
            <a:r>
              <a:rPr lang="nl-NL" sz="1100" i="1" dirty="0" smtClean="0"/>
              <a:t> RH, Schmidt G, </a:t>
            </a:r>
            <a:r>
              <a:rPr lang="nl-NL" sz="1100" i="1" dirty="0" err="1" smtClean="0"/>
              <a:t>Braumann</a:t>
            </a:r>
            <a:r>
              <a:rPr lang="nl-NL" sz="1100" i="1" dirty="0" smtClean="0"/>
              <a:t> B, </a:t>
            </a:r>
            <a:r>
              <a:rPr lang="nl-NL" sz="1100" i="1" dirty="0" err="1" smtClean="0"/>
              <a:t>Daratsianos</a:t>
            </a:r>
            <a:r>
              <a:rPr lang="nl-NL" sz="1100" i="1" dirty="0" smtClean="0"/>
              <a:t> N, </a:t>
            </a:r>
            <a:r>
              <a:rPr lang="nl-NL" sz="1100" i="1" dirty="0" err="1" smtClean="0"/>
              <a:t>Böhmer</a:t>
            </a:r>
            <a:r>
              <a:rPr lang="nl-NL" sz="1100" i="1" dirty="0" smtClean="0"/>
              <a:t> AC, </a:t>
            </a:r>
            <a:r>
              <a:rPr lang="nl-NL" sz="1100" i="1" dirty="0" err="1" smtClean="0"/>
              <a:t>Schuencke</a:t>
            </a:r>
            <a:r>
              <a:rPr lang="nl-NL" sz="1100" i="1" dirty="0" smtClean="0"/>
              <a:t> H, </a:t>
            </a:r>
            <a:r>
              <a:rPr lang="nl-NL" sz="1100" i="1" dirty="0" err="1" smtClean="0"/>
              <a:t>Alblas</a:t>
            </a:r>
            <a:r>
              <a:rPr lang="nl-NL" sz="1100" i="1" dirty="0" smtClean="0"/>
              <a:t> M, </a:t>
            </a:r>
            <a:r>
              <a:rPr lang="nl-NL" sz="1100" i="1" dirty="0" err="1" smtClean="0"/>
              <a:t>Fricker</a:t>
            </a:r>
            <a:r>
              <a:rPr lang="nl-NL" sz="1100" i="1" dirty="0" smtClean="0"/>
              <a:t> N, </a:t>
            </a:r>
            <a:r>
              <a:rPr lang="nl-NL" sz="1100" i="1" dirty="0" err="1" smtClean="0"/>
              <a:t>Hoffmann</a:t>
            </a:r>
            <a:r>
              <a:rPr lang="nl-NL" sz="1100" i="1" dirty="0" smtClean="0"/>
              <a:t> P, </a:t>
            </a:r>
            <a:r>
              <a:rPr lang="nl-NL" sz="1100" i="1" dirty="0" err="1" smtClean="0"/>
              <a:t>Knapp</a:t>
            </a:r>
            <a:r>
              <a:rPr lang="nl-NL" sz="1100" i="1" dirty="0" smtClean="0"/>
              <a:t> M, Lange C, </a:t>
            </a:r>
            <a:r>
              <a:rPr lang="nl-NL" sz="1100" i="1" dirty="0" err="1" smtClean="0"/>
              <a:t>Nöthen</a:t>
            </a:r>
            <a:r>
              <a:rPr lang="nl-NL" sz="1100" i="1" dirty="0" smtClean="0"/>
              <a:t> MM, </a:t>
            </a:r>
            <a:r>
              <a:rPr lang="nl-NL" sz="1100" i="1" dirty="0" err="1" smtClean="0"/>
              <a:t>Mangold</a:t>
            </a:r>
            <a:r>
              <a:rPr lang="nl-NL" sz="1100" i="1" dirty="0" smtClean="0"/>
              <a:t> E</a:t>
            </a:r>
            <a:r>
              <a:rPr lang="nl-NL" sz="1100" i="1" dirty="0" smtClean="0"/>
              <a:t>.  </a:t>
            </a:r>
            <a:r>
              <a:rPr lang="nl-NL" sz="1100" i="1" dirty="0" err="1" smtClean="0"/>
              <a:t>Birth</a:t>
            </a:r>
            <a:r>
              <a:rPr lang="nl-NL" sz="1100" i="1" dirty="0" smtClean="0"/>
              <a:t> </a:t>
            </a:r>
            <a:r>
              <a:rPr lang="nl-NL" sz="1100" i="1" dirty="0" smtClean="0"/>
              <a:t>Defects </a:t>
            </a:r>
            <a:r>
              <a:rPr lang="nl-NL" sz="1100" i="1" dirty="0" err="1" smtClean="0"/>
              <a:t>Res</a:t>
            </a:r>
            <a:r>
              <a:rPr lang="nl-NL" sz="1100" i="1" dirty="0" smtClean="0"/>
              <a:t> A </a:t>
            </a:r>
            <a:r>
              <a:rPr lang="nl-NL" sz="1100" i="1" dirty="0" err="1" smtClean="0"/>
              <a:t>Clin</a:t>
            </a:r>
            <a:r>
              <a:rPr lang="nl-NL" sz="1100" i="1" dirty="0" smtClean="0"/>
              <a:t> Mol </a:t>
            </a:r>
            <a:r>
              <a:rPr lang="nl-NL" sz="1100" i="1" dirty="0" err="1" smtClean="0"/>
              <a:t>Teratol</a:t>
            </a:r>
            <a:r>
              <a:rPr lang="nl-NL" sz="1100" i="1" dirty="0" smtClean="0"/>
              <a:t>. 2014 </a:t>
            </a:r>
            <a:r>
              <a:rPr lang="nl-NL" sz="1100" i="1" dirty="0" err="1" smtClean="0"/>
              <a:t>Jun</a:t>
            </a:r>
            <a:r>
              <a:rPr lang="nl-NL" sz="1100" i="1" dirty="0" smtClean="0"/>
              <a:t>;100(6):493-8. </a:t>
            </a:r>
            <a:r>
              <a:rPr lang="nl-NL" sz="1100" i="1" dirty="0" err="1" smtClean="0"/>
              <a:t>doi</a:t>
            </a:r>
            <a:r>
              <a:rPr lang="nl-NL" sz="1100" i="1" dirty="0" smtClean="0"/>
              <a:t>: 10.1002/bdra.23244. </a:t>
            </a:r>
            <a:r>
              <a:rPr lang="nl-NL" sz="1100" i="1" dirty="0" err="1" smtClean="0"/>
              <a:t>Epub</a:t>
            </a:r>
            <a:r>
              <a:rPr lang="nl-NL" sz="1100" i="1" dirty="0" smtClean="0"/>
              <a:t> 2014 </a:t>
            </a:r>
            <a:r>
              <a:rPr lang="nl-NL" sz="1100" i="1" dirty="0" err="1" smtClean="0"/>
              <a:t>Apr</a:t>
            </a:r>
            <a:r>
              <a:rPr lang="nl-NL" sz="1100" i="1" dirty="0" smtClean="0"/>
              <a:t> 7</a:t>
            </a:r>
            <a:r>
              <a:rPr lang="nl-NL" sz="1100" i="1" dirty="0" smtClean="0"/>
              <a:t>.</a:t>
            </a:r>
          </a:p>
          <a:p>
            <a:endParaRPr lang="nl-NL" sz="500" i="1" dirty="0" smtClean="0"/>
          </a:p>
          <a:p>
            <a:r>
              <a:rPr lang="nl-NL" sz="1100" i="1" dirty="0" smtClean="0"/>
              <a:t>ETC...</a:t>
            </a:r>
            <a:endParaRPr lang="nl-NL" sz="1100" i="1" dirty="0" smtClean="0"/>
          </a:p>
        </p:txBody>
      </p:sp>
      <p:sp>
        <p:nvSpPr>
          <p:cNvPr id="6" name="TextBox 5"/>
          <p:cNvSpPr txBox="1"/>
          <p:nvPr/>
        </p:nvSpPr>
        <p:spPr>
          <a:xfrm>
            <a:off x="6553200" y="152400"/>
            <a:ext cx="2286000" cy="400110"/>
          </a:xfrm>
          <a:prstGeom prst="rect">
            <a:avLst/>
          </a:prstGeom>
          <a:noFill/>
          <a:ln w="25400">
            <a:solidFill>
              <a:schemeClr val="tx1">
                <a:lumMod val="95000"/>
                <a:lumOff val="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F79646">
                    <a:lumMod val="75000"/>
                  </a:srgbClr>
                </a:solidFill>
              </a:rPr>
              <a:t>rsrs227731 </a:t>
            </a:r>
            <a:r>
              <a:rPr lang="en-US" sz="2000" dirty="0" smtClean="0">
                <a:solidFill>
                  <a:prstClr val="black"/>
                </a:solidFill>
              </a:rPr>
              <a:t>(chr17q)</a:t>
            </a:r>
            <a:endParaRPr lang="en-US" sz="2000" b="1" dirty="0">
              <a:solidFill>
                <a:srgbClr val="F79646">
                  <a:lumMod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73681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3400" y="609600"/>
            <a:ext cx="800100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ARHGAP29</a:t>
            </a:r>
          </a:p>
          <a:p>
            <a:r>
              <a:rPr lang="nl-NL" sz="1400" i="1" dirty="0" err="1" smtClean="0"/>
              <a:t>Rho</a:t>
            </a:r>
            <a:r>
              <a:rPr lang="nl-NL" sz="1400" i="1" dirty="0" smtClean="0"/>
              <a:t> </a:t>
            </a:r>
            <a:r>
              <a:rPr lang="nl-NL" sz="1400" i="1" dirty="0" err="1" smtClean="0"/>
              <a:t>GTPase</a:t>
            </a:r>
            <a:r>
              <a:rPr lang="nl-NL" sz="1400" i="1" dirty="0" smtClean="0"/>
              <a:t> </a:t>
            </a:r>
            <a:r>
              <a:rPr lang="nl-NL" sz="1400" i="1" dirty="0" err="1" smtClean="0"/>
              <a:t>Activating</a:t>
            </a:r>
            <a:r>
              <a:rPr lang="nl-NL" sz="1400" i="1" dirty="0" smtClean="0"/>
              <a:t> </a:t>
            </a:r>
            <a:r>
              <a:rPr lang="nl-NL" sz="1400" i="1" dirty="0" err="1" smtClean="0"/>
              <a:t>Protein</a:t>
            </a:r>
            <a:r>
              <a:rPr lang="nl-NL" sz="1400" i="1" dirty="0" smtClean="0"/>
              <a:t> 29</a:t>
            </a:r>
            <a:endParaRPr lang="en-US" sz="1400" i="1" dirty="0" smtClean="0"/>
          </a:p>
        </p:txBody>
      </p:sp>
      <p:sp>
        <p:nvSpPr>
          <p:cNvPr id="5" name="TextBox 4"/>
          <p:cNvSpPr txBox="1"/>
          <p:nvPr/>
        </p:nvSpPr>
        <p:spPr>
          <a:xfrm>
            <a:off x="609600" y="1752600"/>
            <a:ext cx="7772400" cy="4770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57250" indent="-857250"/>
            <a:r>
              <a:rPr lang="en-US" sz="1400" dirty="0" smtClean="0"/>
              <a:t>Function(s): The encoded protein is a </a:t>
            </a:r>
            <a:r>
              <a:rPr lang="en-US" sz="1400" dirty="0" err="1" smtClean="0"/>
              <a:t>GTPase</a:t>
            </a:r>
            <a:r>
              <a:rPr lang="en-US" sz="1400" dirty="0" smtClean="0"/>
              <a:t> activator for the Rho-type </a:t>
            </a:r>
            <a:r>
              <a:rPr lang="en-US" sz="1400" dirty="0" err="1" smtClean="0"/>
              <a:t>GTPases</a:t>
            </a:r>
            <a:r>
              <a:rPr lang="en-US" sz="1400" dirty="0" smtClean="0"/>
              <a:t> by converting them to an inactive GDP-bound state. It has strong activity toward RHOA, and weaker activity toward RAC1 and CDC42. It may act as a specific </a:t>
            </a:r>
            <a:r>
              <a:rPr lang="en-US" sz="1400" dirty="0" err="1" smtClean="0"/>
              <a:t>effector</a:t>
            </a:r>
            <a:r>
              <a:rPr lang="en-US" sz="1400" dirty="0" smtClean="0"/>
              <a:t> of RAP2A to regulate Rho. In concert with RASIP1, it suppresses </a:t>
            </a:r>
            <a:r>
              <a:rPr lang="en-US" sz="1400" dirty="0" err="1" smtClean="0"/>
              <a:t>RhoA</a:t>
            </a:r>
            <a:r>
              <a:rPr lang="en-US" sz="1400" dirty="0" smtClean="0"/>
              <a:t> signaling and dampens ROCK and MYH9 activities in endothelial cells and plays an essential role in blood vessel </a:t>
            </a:r>
            <a:r>
              <a:rPr lang="en-US" sz="1400" dirty="0" err="1" smtClean="0"/>
              <a:t>tubulogenesis</a:t>
            </a:r>
            <a:r>
              <a:rPr lang="en-US" sz="1400" dirty="0" smtClean="0"/>
              <a:t>.</a:t>
            </a:r>
          </a:p>
          <a:p>
            <a:pPr marL="857250" indent="-857250"/>
            <a:endParaRPr lang="en-US" sz="1400" dirty="0" smtClean="0"/>
          </a:p>
          <a:p>
            <a:pPr marL="857250" indent="-857250"/>
            <a:endParaRPr lang="en-US" sz="1400" dirty="0" smtClean="0"/>
          </a:p>
          <a:p>
            <a:pPr marL="1597025" indent="-1597025"/>
            <a:r>
              <a:rPr lang="en-US" sz="1400" dirty="0" smtClean="0"/>
              <a:t>Associated disease(s): Diseases associated with this gene include mantle cell lymphoma and </a:t>
            </a:r>
            <a:r>
              <a:rPr lang="en-US" sz="1400" b="1" dirty="0" smtClean="0">
                <a:solidFill>
                  <a:srgbClr val="FF0000"/>
                </a:solidFill>
              </a:rPr>
              <a:t>cleft palate</a:t>
            </a:r>
            <a:r>
              <a:rPr lang="en-US" sz="1400" dirty="0" smtClean="0"/>
              <a:t>. </a:t>
            </a:r>
            <a:endParaRPr lang="nl-NL" sz="1400" dirty="0" smtClean="0"/>
          </a:p>
          <a:p>
            <a:pPr marL="1597025" indent="-1597025"/>
            <a:endParaRPr lang="nl-NL" sz="1400" dirty="0" smtClean="0"/>
          </a:p>
          <a:p>
            <a:pPr marL="1597025" indent="-1597025"/>
            <a:endParaRPr lang="nl-NL" sz="1400" dirty="0" smtClean="0"/>
          </a:p>
          <a:p>
            <a:pPr marL="1597025" indent="-1597025"/>
            <a:r>
              <a:rPr lang="nl-NL" sz="1400" dirty="0" err="1" smtClean="0"/>
              <a:t>Associated</a:t>
            </a:r>
            <a:r>
              <a:rPr lang="nl-NL" sz="1400" dirty="0" smtClean="0"/>
              <a:t> </a:t>
            </a:r>
            <a:r>
              <a:rPr lang="nl-NL" sz="1400" dirty="0" err="1" smtClean="0"/>
              <a:t>syndrome</a:t>
            </a:r>
            <a:r>
              <a:rPr lang="nl-NL" sz="1400" dirty="0" smtClean="0"/>
              <a:t>(s): </a:t>
            </a:r>
            <a:r>
              <a:rPr lang="nl-NL" sz="1400" dirty="0" err="1" smtClean="0"/>
              <a:t>nothing</a:t>
            </a:r>
            <a:endParaRPr lang="nl-NL" sz="1400" dirty="0" smtClean="0"/>
          </a:p>
          <a:p>
            <a:pPr marL="1597025" indent="-1597025"/>
            <a:endParaRPr lang="nl-NL" sz="1400" dirty="0" smtClean="0"/>
          </a:p>
          <a:p>
            <a:pPr marL="1597025" indent="-1597025"/>
            <a:endParaRPr lang="en-US" sz="1400" dirty="0" smtClean="0"/>
          </a:p>
          <a:p>
            <a:pPr marL="1597025" indent="-1597025"/>
            <a:r>
              <a:rPr lang="nl-NL" sz="1400" dirty="0" err="1" smtClean="0"/>
              <a:t>Publications</a:t>
            </a:r>
            <a:r>
              <a:rPr lang="nl-NL" sz="1400" dirty="0" smtClean="0"/>
              <a:t> ARHGAP29/</a:t>
            </a:r>
            <a:r>
              <a:rPr lang="nl-NL" sz="1400" dirty="0" err="1" smtClean="0"/>
              <a:t>cleft</a:t>
            </a:r>
            <a:r>
              <a:rPr lang="nl-NL" sz="1400" dirty="0" smtClean="0"/>
              <a:t> </a:t>
            </a:r>
            <a:r>
              <a:rPr lang="nl-NL" sz="1400" dirty="0" smtClean="0"/>
              <a:t>(</a:t>
            </a:r>
            <a:r>
              <a:rPr lang="nl-NL" sz="1400" dirty="0" err="1" smtClean="0"/>
              <a:t>OFCs</a:t>
            </a:r>
            <a:r>
              <a:rPr lang="nl-NL" sz="1400" dirty="0" smtClean="0"/>
              <a:t>): </a:t>
            </a:r>
            <a:r>
              <a:rPr lang="nl-NL" sz="1400" dirty="0" smtClean="0"/>
              <a:t> </a:t>
            </a:r>
            <a:r>
              <a:rPr lang="nl-NL" sz="1400" b="1" dirty="0" smtClean="0"/>
              <a:t>YES</a:t>
            </a:r>
            <a:endParaRPr lang="nl-NL" sz="1400" b="1" dirty="0" smtClean="0"/>
          </a:p>
          <a:p>
            <a:pPr marL="1597025" indent="-1597025"/>
            <a:endParaRPr lang="nl-NL" sz="500" dirty="0" smtClean="0"/>
          </a:p>
          <a:p>
            <a:r>
              <a:rPr lang="nl-NL" sz="1100" dirty="0" smtClean="0"/>
              <a:t>Exploratory </a:t>
            </a:r>
            <a:r>
              <a:rPr lang="nl-NL" sz="1100" dirty="0" err="1" smtClean="0"/>
              <a:t>genotype-phenotype</a:t>
            </a:r>
            <a:r>
              <a:rPr lang="nl-NL" sz="1100" dirty="0" smtClean="0"/>
              <a:t> </a:t>
            </a:r>
            <a:r>
              <a:rPr lang="nl-NL" sz="1100" dirty="0" err="1" smtClean="0"/>
              <a:t>correlations</a:t>
            </a:r>
            <a:r>
              <a:rPr lang="nl-NL" sz="1100" dirty="0" smtClean="0"/>
              <a:t> of </a:t>
            </a:r>
            <a:r>
              <a:rPr lang="nl-NL" sz="1100" dirty="0" err="1" smtClean="0"/>
              <a:t>facial</a:t>
            </a:r>
            <a:r>
              <a:rPr lang="nl-NL" sz="1100" dirty="0" smtClean="0"/>
              <a:t> </a:t>
            </a:r>
            <a:r>
              <a:rPr lang="nl-NL" sz="1100" dirty="0" err="1" smtClean="0"/>
              <a:t>form</a:t>
            </a:r>
            <a:r>
              <a:rPr lang="nl-NL" sz="1100" dirty="0" smtClean="0"/>
              <a:t> and </a:t>
            </a:r>
            <a:r>
              <a:rPr lang="nl-NL" sz="1100" dirty="0" err="1" smtClean="0"/>
              <a:t>asymmetry</a:t>
            </a:r>
            <a:r>
              <a:rPr lang="nl-NL" sz="1100" dirty="0" smtClean="0"/>
              <a:t> in </a:t>
            </a:r>
            <a:r>
              <a:rPr lang="nl-NL" sz="1100" dirty="0" err="1" smtClean="0"/>
              <a:t>unaffected</a:t>
            </a:r>
            <a:r>
              <a:rPr lang="nl-NL" sz="1100" dirty="0" smtClean="0"/>
              <a:t> </a:t>
            </a:r>
            <a:r>
              <a:rPr lang="nl-NL" sz="1100" dirty="0" err="1" smtClean="0"/>
              <a:t>relatives</a:t>
            </a:r>
            <a:r>
              <a:rPr lang="nl-NL" sz="1100" dirty="0" smtClean="0"/>
              <a:t> of </a:t>
            </a:r>
            <a:r>
              <a:rPr lang="nl-NL" sz="1100" dirty="0" err="1" smtClean="0"/>
              <a:t>children</a:t>
            </a:r>
            <a:r>
              <a:rPr lang="nl-NL" sz="1100" dirty="0" smtClean="0"/>
              <a:t> </a:t>
            </a:r>
            <a:r>
              <a:rPr lang="nl-NL" sz="1100" dirty="0" err="1" smtClean="0"/>
              <a:t>with</a:t>
            </a:r>
            <a:r>
              <a:rPr lang="nl-NL" sz="1100" dirty="0" smtClean="0"/>
              <a:t> </a:t>
            </a:r>
            <a:r>
              <a:rPr lang="nl-NL" sz="1100" dirty="0" err="1" smtClean="0"/>
              <a:t>non-syndromic</a:t>
            </a:r>
            <a:r>
              <a:rPr lang="nl-NL" sz="1100" dirty="0" smtClean="0"/>
              <a:t> </a:t>
            </a:r>
            <a:r>
              <a:rPr lang="nl-NL" sz="1100" b="1" dirty="0" err="1" smtClean="0"/>
              <a:t>cleft</a:t>
            </a:r>
            <a:r>
              <a:rPr lang="nl-NL" sz="1100" dirty="0" smtClean="0"/>
              <a:t> lip and/</a:t>
            </a:r>
            <a:r>
              <a:rPr lang="nl-NL" sz="1100" dirty="0" err="1" smtClean="0"/>
              <a:t>or</a:t>
            </a:r>
            <a:r>
              <a:rPr lang="nl-NL" sz="1100" dirty="0" smtClean="0"/>
              <a:t> palate.  Miller SF, </a:t>
            </a:r>
            <a:r>
              <a:rPr lang="nl-NL" sz="1100" dirty="0" err="1" smtClean="0"/>
              <a:t>Weinberg</a:t>
            </a:r>
            <a:r>
              <a:rPr lang="nl-NL" sz="1100" dirty="0" smtClean="0"/>
              <a:t> SM, </a:t>
            </a:r>
            <a:r>
              <a:rPr lang="nl-NL" sz="1100" dirty="0" err="1" smtClean="0"/>
              <a:t>Nidey</a:t>
            </a:r>
            <a:r>
              <a:rPr lang="nl-NL" sz="1100" dirty="0" smtClean="0"/>
              <a:t> NL, </a:t>
            </a:r>
            <a:r>
              <a:rPr lang="nl-NL" sz="1100" dirty="0" err="1" smtClean="0"/>
              <a:t>Defay</a:t>
            </a:r>
            <a:r>
              <a:rPr lang="nl-NL" sz="1100" dirty="0" smtClean="0"/>
              <a:t> DK, </a:t>
            </a:r>
            <a:r>
              <a:rPr lang="nl-NL" sz="1100" dirty="0" err="1" smtClean="0"/>
              <a:t>Marazita</a:t>
            </a:r>
            <a:r>
              <a:rPr lang="nl-NL" sz="1100" dirty="0" smtClean="0"/>
              <a:t> ML, </a:t>
            </a:r>
            <a:r>
              <a:rPr lang="nl-NL" sz="1100" dirty="0" err="1" smtClean="0"/>
              <a:t>Wehby</a:t>
            </a:r>
            <a:r>
              <a:rPr lang="nl-NL" sz="1100" dirty="0" smtClean="0"/>
              <a:t> GL, </a:t>
            </a:r>
            <a:r>
              <a:rPr lang="nl-NL" sz="1100" dirty="0" err="1" smtClean="0"/>
              <a:t>Moreno</a:t>
            </a:r>
            <a:r>
              <a:rPr lang="nl-NL" sz="1100" dirty="0" smtClean="0"/>
              <a:t> </a:t>
            </a:r>
            <a:r>
              <a:rPr lang="nl-NL" sz="1100" dirty="0" err="1" smtClean="0"/>
              <a:t>Uribe</a:t>
            </a:r>
            <a:r>
              <a:rPr lang="nl-NL" sz="1100" dirty="0" smtClean="0"/>
              <a:t> LM.   J </a:t>
            </a:r>
            <a:r>
              <a:rPr lang="nl-NL" sz="1100" dirty="0" err="1" smtClean="0"/>
              <a:t>Anat</a:t>
            </a:r>
            <a:r>
              <a:rPr lang="nl-NL" sz="1100" dirty="0" smtClean="0"/>
              <a:t>. 2014 </a:t>
            </a:r>
            <a:r>
              <a:rPr lang="nl-NL" sz="1100" dirty="0" err="1" smtClean="0"/>
              <a:t>Jun</a:t>
            </a:r>
            <a:r>
              <a:rPr lang="nl-NL" sz="1100" dirty="0" smtClean="0"/>
              <a:t>;224(6):688-709. </a:t>
            </a:r>
            <a:r>
              <a:rPr lang="nl-NL" sz="1100" dirty="0" err="1" smtClean="0"/>
              <a:t>doi</a:t>
            </a:r>
            <a:r>
              <a:rPr lang="nl-NL" sz="1100" dirty="0" smtClean="0"/>
              <a:t>: 10.1111/joa.12182. </a:t>
            </a:r>
            <a:r>
              <a:rPr lang="nl-NL" sz="1100" dirty="0" err="1" smtClean="0"/>
              <a:t>Epub</a:t>
            </a:r>
            <a:r>
              <a:rPr lang="nl-NL" sz="1100" dirty="0" smtClean="0"/>
              <a:t> 2014 </a:t>
            </a:r>
            <a:r>
              <a:rPr lang="nl-NL" sz="1100" dirty="0" err="1" smtClean="0"/>
              <a:t>Apr</a:t>
            </a:r>
            <a:r>
              <a:rPr lang="nl-NL" sz="1100" dirty="0" smtClean="0"/>
              <a:t> 16.</a:t>
            </a:r>
          </a:p>
          <a:p>
            <a:endParaRPr lang="nl-NL" sz="500" dirty="0" smtClean="0"/>
          </a:p>
          <a:p>
            <a:r>
              <a:rPr lang="nl-NL" sz="1100" dirty="0" err="1" smtClean="0"/>
              <a:t>Expression</a:t>
            </a:r>
            <a:r>
              <a:rPr lang="nl-NL" sz="1100" dirty="0" smtClean="0"/>
              <a:t> and </a:t>
            </a:r>
            <a:r>
              <a:rPr lang="nl-NL" sz="1100" dirty="0" err="1" smtClean="0"/>
              <a:t>mutation</a:t>
            </a:r>
            <a:r>
              <a:rPr lang="nl-NL" sz="1100" dirty="0" smtClean="0"/>
              <a:t> analyses </a:t>
            </a:r>
            <a:r>
              <a:rPr lang="nl-NL" sz="1100" dirty="0" err="1" smtClean="0"/>
              <a:t>implicate</a:t>
            </a:r>
            <a:r>
              <a:rPr lang="nl-NL" sz="1100" dirty="0" smtClean="0"/>
              <a:t> </a:t>
            </a:r>
            <a:r>
              <a:rPr lang="nl-NL" sz="1100" b="1" dirty="0" smtClean="0"/>
              <a:t>ARHGAP29</a:t>
            </a:r>
            <a:r>
              <a:rPr lang="nl-NL" sz="1100" dirty="0" smtClean="0"/>
              <a:t> as the </a:t>
            </a:r>
            <a:r>
              <a:rPr lang="nl-NL" sz="1100" dirty="0" err="1" smtClean="0"/>
              <a:t>etiologic</a:t>
            </a:r>
            <a:r>
              <a:rPr lang="nl-NL" sz="1100" dirty="0" smtClean="0"/>
              <a:t> gene </a:t>
            </a:r>
            <a:r>
              <a:rPr lang="nl-NL" sz="1100" dirty="0" err="1" smtClean="0"/>
              <a:t>for</a:t>
            </a:r>
            <a:r>
              <a:rPr lang="nl-NL" sz="1100" dirty="0" smtClean="0"/>
              <a:t> the </a:t>
            </a:r>
            <a:r>
              <a:rPr lang="nl-NL" sz="1100" b="1" dirty="0" err="1" smtClean="0"/>
              <a:t>cleft</a:t>
            </a:r>
            <a:r>
              <a:rPr lang="nl-NL" sz="1100" dirty="0" smtClean="0"/>
              <a:t> lip </a:t>
            </a:r>
            <a:r>
              <a:rPr lang="nl-NL" sz="1100" dirty="0" err="1" smtClean="0"/>
              <a:t>with</a:t>
            </a:r>
            <a:r>
              <a:rPr lang="nl-NL" sz="1100" dirty="0" smtClean="0"/>
              <a:t> </a:t>
            </a:r>
            <a:r>
              <a:rPr lang="nl-NL" sz="1100" dirty="0" err="1" smtClean="0"/>
              <a:t>or</a:t>
            </a:r>
            <a:r>
              <a:rPr lang="nl-NL" sz="1100" dirty="0" smtClean="0"/>
              <a:t> without </a:t>
            </a:r>
            <a:r>
              <a:rPr lang="nl-NL" sz="1100" b="1" dirty="0" err="1" smtClean="0"/>
              <a:t>cleft</a:t>
            </a:r>
            <a:r>
              <a:rPr lang="nl-NL" sz="1100" dirty="0" smtClean="0"/>
              <a:t> palate </a:t>
            </a:r>
            <a:r>
              <a:rPr lang="nl-NL" sz="1100" dirty="0" err="1" smtClean="0"/>
              <a:t>locus</a:t>
            </a:r>
            <a:r>
              <a:rPr lang="nl-NL" sz="1100" dirty="0" smtClean="0"/>
              <a:t> </a:t>
            </a:r>
            <a:r>
              <a:rPr lang="nl-NL" sz="1100" dirty="0" err="1" smtClean="0"/>
              <a:t>identified</a:t>
            </a:r>
            <a:r>
              <a:rPr lang="nl-NL" sz="1100" dirty="0" smtClean="0"/>
              <a:t> </a:t>
            </a:r>
            <a:r>
              <a:rPr lang="nl-NL" sz="1100" dirty="0" err="1" smtClean="0"/>
              <a:t>by</a:t>
            </a:r>
            <a:r>
              <a:rPr lang="nl-NL" sz="1100" dirty="0" smtClean="0"/>
              <a:t> </a:t>
            </a:r>
            <a:r>
              <a:rPr lang="nl-NL" sz="1100" dirty="0" err="1" smtClean="0"/>
              <a:t>genome-wide</a:t>
            </a:r>
            <a:r>
              <a:rPr lang="nl-NL" sz="1100" dirty="0" smtClean="0"/>
              <a:t> </a:t>
            </a:r>
            <a:r>
              <a:rPr lang="nl-NL" sz="1100" dirty="0" err="1" smtClean="0"/>
              <a:t>association</a:t>
            </a:r>
            <a:r>
              <a:rPr lang="nl-NL" sz="1100" dirty="0" smtClean="0"/>
              <a:t> </a:t>
            </a:r>
            <a:r>
              <a:rPr lang="nl-NL" sz="1100" dirty="0" err="1" smtClean="0"/>
              <a:t>on</a:t>
            </a:r>
            <a:r>
              <a:rPr lang="nl-NL" sz="1100" dirty="0" smtClean="0"/>
              <a:t> </a:t>
            </a:r>
            <a:r>
              <a:rPr lang="nl-NL" sz="1100" dirty="0" err="1" smtClean="0"/>
              <a:t>chromosome</a:t>
            </a:r>
            <a:r>
              <a:rPr lang="nl-NL" sz="1100" dirty="0" smtClean="0"/>
              <a:t> 1p22</a:t>
            </a:r>
            <a:r>
              <a:rPr lang="nl-NL" sz="1100" dirty="0" smtClean="0"/>
              <a:t>.  Leslie </a:t>
            </a:r>
            <a:r>
              <a:rPr lang="nl-NL" sz="1100" dirty="0" smtClean="0"/>
              <a:t>EJ, </a:t>
            </a:r>
            <a:r>
              <a:rPr lang="nl-NL" sz="1100" dirty="0" err="1" smtClean="0"/>
              <a:t>Mansilla</a:t>
            </a:r>
            <a:r>
              <a:rPr lang="nl-NL" sz="1100" dirty="0" smtClean="0"/>
              <a:t> MA, </a:t>
            </a:r>
            <a:r>
              <a:rPr lang="nl-NL" sz="1100" dirty="0" err="1" smtClean="0"/>
              <a:t>Biggs</a:t>
            </a:r>
            <a:r>
              <a:rPr lang="nl-NL" sz="1100" dirty="0" smtClean="0"/>
              <a:t> LC, </a:t>
            </a:r>
            <a:r>
              <a:rPr lang="nl-NL" sz="1100" dirty="0" err="1" smtClean="0"/>
              <a:t>Schuette</a:t>
            </a:r>
            <a:r>
              <a:rPr lang="nl-NL" sz="1100" dirty="0" smtClean="0"/>
              <a:t> K, </a:t>
            </a:r>
            <a:r>
              <a:rPr lang="nl-NL" sz="1100" dirty="0" err="1" smtClean="0"/>
              <a:t>Bullard</a:t>
            </a:r>
            <a:r>
              <a:rPr lang="nl-NL" sz="1100" dirty="0" smtClean="0"/>
              <a:t> S, </a:t>
            </a:r>
            <a:r>
              <a:rPr lang="nl-NL" sz="1100" dirty="0" err="1" smtClean="0"/>
              <a:t>Cooper</a:t>
            </a:r>
            <a:r>
              <a:rPr lang="nl-NL" sz="1100" dirty="0" smtClean="0"/>
              <a:t> M, </a:t>
            </a:r>
            <a:r>
              <a:rPr lang="nl-NL" sz="1100" dirty="0" err="1" smtClean="0"/>
              <a:t>Dunnwald</a:t>
            </a:r>
            <a:r>
              <a:rPr lang="nl-NL" sz="1100" dirty="0" smtClean="0"/>
              <a:t> M, Lidral AC, </a:t>
            </a:r>
            <a:r>
              <a:rPr lang="nl-NL" sz="1100" dirty="0" err="1" smtClean="0"/>
              <a:t>Marazita</a:t>
            </a:r>
            <a:r>
              <a:rPr lang="nl-NL" sz="1100" dirty="0" smtClean="0"/>
              <a:t> ML, </a:t>
            </a:r>
            <a:r>
              <a:rPr lang="nl-NL" sz="1100" dirty="0" err="1" smtClean="0"/>
              <a:t>Beaty</a:t>
            </a:r>
            <a:r>
              <a:rPr lang="nl-NL" sz="1100" dirty="0" smtClean="0"/>
              <a:t> TH, </a:t>
            </a:r>
            <a:r>
              <a:rPr lang="nl-NL" sz="1100" dirty="0" err="1" smtClean="0"/>
              <a:t>Murray</a:t>
            </a:r>
            <a:r>
              <a:rPr lang="nl-NL" sz="1100" dirty="0" smtClean="0"/>
              <a:t> JC</a:t>
            </a:r>
            <a:r>
              <a:rPr lang="nl-NL" sz="1100" dirty="0" smtClean="0"/>
              <a:t>.  </a:t>
            </a:r>
            <a:r>
              <a:rPr lang="nl-NL" sz="1100" dirty="0" err="1" smtClean="0"/>
              <a:t>Birth</a:t>
            </a:r>
            <a:r>
              <a:rPr lang="nl-NL" sz="1100" dirty="0" smtClean="0"/>
              <a:t> </a:t>
            </a:r>
            <a:r>
              <a:rPr lang="nl-NL" sz="1100" dirty="0" smtClean="0"/>
              <a:t>Defects </a:t>
            </a:r>
            <a:r>
              <a:rPr lang="nl-NL" sz="1100" dirty="0" err="1" smtClean="0"/>
              <a:t>Res</a:t>
            </a:r>
            <a:r>
              <a:rPr lang="nl-NL" sz="1100" dirty="0" smtClean="0"/>
              <a:t> A </a:t>
            </a:r>
            <a:r>
              <a:rPr lang="nl-NL" sz="1100" dirty="0" err="1" smtClean="0"/>
              <a:t>Clin</a:t>
            </a:r>
            <a:r>
              <a:rPr lang="nl-NL" sz="1100" dirty="0" smtClean="0"/>
              <a:t> Mol </a:t>
            </a:r>
            <a:r>
              <a:rPr lang="nl-NL" sz="1100" dirty="0" err="1" smtClean="0"/>
              <a:t>Teratol</a:t>
            </a:r>
            <a:r>
              <a:rPr lang="nl-NL" sz="1100" dirty="0" smtClean="0"/>
              <a:t>. 2012 </a:t>
            </a:r>
            <a:r>
              <a:rPr lang="nl-NL" sz="1100" dirty="0" err="1" smtClean="0"/>
              <a:t>Nov</a:t>
            </a:r>
            <a:r>
              <a:rPr lang="nl-NL" sz="1100" dirty="0" smtClean="0"/>
              <a:t>;94(11):934-42. </a:t>
            </a:r>
            <a:r>
              <a:rPr lang="nl-NL" sz="1100" dirty="0" err="1" smtClean="0"/>
              <a:t>doi</a:t>
            </a:r>
            <a:r>
              <a:rPr lang="nl-NL" sz="1100" dirty="0" smtClean="0"/>
              <a:t>: 10.1002/bdra.23076. </a:t>
            </a:r>
            <a:r>
              <a:rPr lang="nl-NL" sz="1100" dirty="0" err="1" smtClean="0"/>
              <a:t>Epub</a:t>
            </a:r>
            <a:r>
              <a:rPr lang="nl-NL" sz="1100" dirty="0" smtClean="0"/>
              <a:t> 2012 </a:t>
            </a:r>
            <a:r>
              <a:rPr lang="nl-NL" sz="1100" dirty="0" err="1" smtClean="0"/>
              <a:t>Sep</a:t>
            </a:r>
            <a:r>
              <a:rPr lang="nl-NL" sz="1100" dirty="0" smtClean="0"/>
              <a:t> 24.</a:t>
            </a:r>
          </a:p>
          <a:p>
            <a:endParaRPr lang="nl-NL" sz="500" dirty="0" smtClean="0"/>
          </a:p>
          <a:p>
            <a:r>
              <a:rPr lang="nl-NL" sz="1100" dirty="0" smtClean="0"/>
              <a:t>ETC……</a:t>
            </a:r>
            <a:endParaRPr lang="en-US" sz="1100" dirty="0" smtClean="0"/>
          </a:p>
        </p:txBody>
      </p:sp>
      <p:sp>
        <p:nvSpPr>
          <p:cNvPr id="6" name="TextBox 5"/>
          <p:cNvSpPr txBox="1"/>
          <p:nvPr/>
        </p:nvSpPr>
        <p:spPr>
          <a:xfrm>
            <a:off x="6781800" y="152400"/>
            <a:ext cx="2057400" cy="400110"/>
          </a:xfrm>
          <a:prstGeom prst="rect">
            <a:avLst/>
          </a:prstGeom>
          <a:noFill/>
          <a:ln w="25400">
            <a:solidFill>
              <a:schemeClr val="tx1">
                <a:lumMod val="95000"/>
                <a:lumOff val="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accent6">
                    <a:lumMod val="75000"/>
                  </a:schemeClr>
                </a:solidFill>
              </a:rPr>
              <a:t>rs560424 </a:t>
            </a:r>
            <a:r>
              <a:rPr lang="en-US" sz="2000" dirty="0" smtClean="0"/>
              <a:t>(chr1p)</a:t>
            </a:r>
            <a:endParaRPr lang="en-US" sz="2000" b="1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3400" y="609600"/>
            <a:ext cx="800100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HSD11B1</a:t>
            </a:r>
          </a:p>
          <a:p>
            <a:r>
              <a:rPr lang="nl-NL" sz="1400" i="1" dirty="0" err="1" smtClean="0"/>
              <a:t>Hydroxysteroid</a:t>
            </a:r>
            <a:r>
              <a:rPr lang="nl-NL" sz="1400" i="1" dirty="0" smtClean="0"/>
              <a:t> (11-Beta) </a:t>
            </a:r>
            <a:r>
              <a:rPr lang="nl-NL" sz="1400" i="1" dirty="0" err="1" smtClean="0"/>
              <a:t>Dehydrogenase</a:t>
            </a:r>
            <a:r>
              <a:rPr lang="nl-NL" sz="1400" i="1" dirty="0" smtClean="0"/>
              <a:t> 1</a:t>
            </a:r>
            <a:endParaRPr lang="en-US" sz="1400" i="1" dirty="0" smtClean="0"/>
          </a:p>
        </p:txBody>
      </p:sp>
      <p:sp>
        <p:nvSpPr>
          <p:cNvPr id="5" name="TextBox 4"/>
          <p:cNvSpPr txBox="1"/>
          <p:nvPr/>
        </p:nvSpPr>
        <p:spPr>
          <a:xfrm>
            <a:off x="609600" y="2286000"/>
            <a:ext cx="7772400" cy="2893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57250" indent="-857250"/>
            <a:r>
              <a:rPr lang="en-US" sz="1400" dirty="0" smtClean="0"/>
              <a:t>Function(s): The protein encoded by this gene is a </a:t>
            </a:r>
            <a:r>
              <a:rPr lang="en-US" sz="1400" dirty="0" err="1" smtClean="0"/>
              <a:t>microsomal</a:t>
            </a:r>
            <a:r>
              <a:rPr lang="en-US" sz="1400" dirty="0" smtClean="0"/>
              <a:t> enzyme that catalyzes the conversion of the stress hormone </a:t>
            </a:r>
            <a:r>
              <a:rPr lang="en-US" sz="1400" dirty="0" err="1" smtClean="0"/>
              <a:t>cortisol</a:t>
            </a:r>
            <a:r>
              <a:rPr lang="en-US" sz="1400" dirty="0" smtClean="0"/>
              <a:t> to the inactive metabolite cortisone. In addition, the encoded protein can catalyze the reverse.</a:t>
            </a:r>
            <a:br>
              <a:rPr lang="en-US" sz="1400" dirty="0" smtClean="0"/>
            </a:br>
            <a:endParaRPr lang="en-US" sz="1400" dirty="0" smtClean="0"/>
          </a:p>
          <a:p>
            <a:pPr marL="857250" indent="-857250"/>
            <a:endParaRPr lang="en-US" sz="1400" dirty="0" smtClean="0"/>
          </a:p>
          <a:p>
            <a:pPr marL="1597025" indent="-1597025"/>
            <a:r>
              <a:rPr lang="en-US" sz="1400" dirty="0" smtClean="0"/>
              <a:t>Associated disease(s): Diseases associated with defects in this gene include cortisone </a:t>
            </a:r>
            <a:r>
              <a:rPr lang="en-US" sz="1400" dirty="0" err="1" smtClean="0"/>
              <a:t>reductase</a:t>
            </a:r>
            <a:r>
              <a:rPr lang="en-US" sz="1400" dirty="0" smtClean="0"/>
              <a:t> deficiency 2 and cortisone </a:t>
            </a:r>
            <a:r>
              <a:rPr lang="en-US" sz="1400" dirty="0" err="1" smtClean="0"/>
              <a:t>reductase</a:t>
            </a:r>
            <a:r>
              <a:rPr lang="en-US" sz="1400" dirty="0" smtClean="0"/>
              <a:t> deficiency.</a:t>
            </a:r>
            <a:endParaRPr lang="nl-NL" sz="1400" dirty="0" smtClean="0"/>
          </a:p>
          <a:p>
            <a:pPr marL="1597025" indent="-1597025"/>
            <a:endParaRPr lang="nl-NL" sz="1400" dirty="0" smtClean="0"/>
          </a:p>
          <a:p>
            <a:pPr marL="1597025" indent="-1597025"/>
            <a:endParaRPr lang="nl-NL" sz="1400" dirty="0" smtClean="0"/>
          </a:p>
          <a:p>
            <a:pPr marL="1597025" indent="-1597025"/>
            <a:r>
              <a:rPr lang="nl-NL" sz="1400" dirty="0" err="1" smtClean="0"/>
              <a:t>Associated</a:t>
            </a:r>
            <a:r>
              <a:rPr lang="nl-NL" sz="1400" dirty="0" smtClean="0"/>
              <a:t> </a:t>
            </a:r>
            <a:r>
              <a:rPr lang="nl-NL" sz="1400" dirty="0" err="1" smtClean="0"/>
              <a:t>syndrome</a:t>
            </a:r>
            <a:r>
              <a:rPr lang="nl-NL" sz="1400" dirty="0" smtClean="0"/>
              <a:t>(s): </a:t>
            </a:r>
            <a:r>
              <a:rPr lang="nl-NL" sz="1400" dirty="0" err="1" smtClean="0"/>
              <a:t>nothing</a:t>
            </a:r>
            <a:endParaRPr lang="nl-NL" sz="1400" dirty="0" smtClean="0"/>
          </a:p>
          <a:p>
            <a:pPr marL="1597025" indent="-1597025"/>
            <a:endParaRPr lang="nl-NL" sz="1400" dirty="0" smtClean="0"/>
          </a:p>
          <a:p>
            <a:pPr marL="1597025" indent="-1597025"/>
            <a:endParaRPr lang="nl-NL" sz="1400" dirty="0" smtClean="0"/>
          </a:p>
          <a:p>
            <a:pPr marL="1597025" indent="-1597025"/>
            <a:r>
              <a:rPr lang="nl-NL" sz="1400" dirty="0" err="1" smtClean="0"/>
              <a:t>Publications</a:t>
            </a:r>
            <a:r>
              <a:rPr lang="nl-NL" sz="1400" dirty="0" smtClean="0"/>
              <a:t> HSD11B1/</a:t>
            </a:r>
            <a:r>
              <a:rPr lang="nl-NL" sz="1400" dirty="0" err="1" smtClean="0"/>
              <a:t>cleft</a:t>
            </a:r>
            <a:r>
              <a:rPr lang="nl-NL" sz="1400" dirty="0" smtClean="0"/>
              <a:t> </a:t>
            </a:r>
            <a:r>
              <a:rPr lang="nl-NL" sz="1400" dirty="0" smtClean="0"/>
              <a:t>(</a:t>
            </a:r>
            <a:r>
              <a:rPr lang="nl-NL" sz="1400" dirty="0" err="1" smtClean="0"/>
              <a:t>OFCs</a:t>
            </a:r>
            <a:r>
              <a:rPr lang="nl-NL" sz="1400" dirty="0" smtClean="0"/>
              <a:t>): </a:t>
            </a:r>
            <a:r>
              <a:rPr lang="nl-NL" sz="1400" dirty="0" smtClean="0"/>
              <a:t> </a:t>
            </a:r>
            <a:r>
              <a:rPr lang="nl-NL" sz="1400" b="1" dirty="0" smtClean="0"/>
              <a:t>NO</a:t>
            </a:r>
            <a:endParaRPr lang="nl-NL" sz="1400" b="1" dirty="0" smtClean="0"/>
          </a:p>
        </p:txBody>
      </p:sp>
      <p:sp>
        <p:nvSpPr>
          <p:cNvPr id="6" name="TextBox 5"/>
          <p:cNvSpPr txBox="1"/>
          <p:nvPr/>
        </p:nvSpPr>
        <p:spPr>
          <a:xfrm>
            <a:off x="6781800" y="152400"/>
            <a:ext cx="2057400" cy="400110"/>
          </a:xfrm>
          <a:prstGeom prst="rect">
            <a:avLst/>
          </a:prstGeom>
          <a:noFill/>
          <a:ln w="25400">
            <a:solidFill>
              <a:schemeClr val="tx1">
                <a:lumMod val="95000"/>
                <a:lumOff val="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accent6">
                    <a:lumMod val="75000"/>
                  </a:schemeClr>
                </a:solidFill>
              </a:rPr>
              <a:t>rs642961 </a:t>
            </a:r>
            <a:r>
              <a:rPr lang="en-US" sz="2000" dirty="0" smtClean="0"/>
              <a:t>(chr1p)</a:t>
            </a:r>
            <a:endParaRPr lang="en-US" sz="2000" b="1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3400" y="609600"/>
            <a:ext cx="800100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000" dirty="0" smtClean="0"/>
              <a:t>TRAF3IP3</a:t>
            </a:r>
            <a:endParaRPr lang="en-US" sz="2000" dirty="0" smtClean="0"/>
          </a:p>
          <a:p>
            <a:r>
              <a:rPr lang="nl-NL" sz="1400" i="1" dirty="0" smtClean="0"/>
              <a:t>TRAF3 </a:t>
            </a:r>
            <a:r>
              <a:rPr lang="nl-NL" sz="1400" i="1" dirty="0" err="1" smtClean="0"/>
              <a:t>Interacting</a:t>
            </a:r>
            <a:r>
              <a:rPr lang="nl-NL" sz="1400" i="1" dirty="0" smtClean="0"/>
              <a:t> </a:t>
            </a:r>
            <a:r>
              <a:rPr lang="nl-NL" sz="1400" i="1" dirty="0" err="1" smtClean="0"/>
              <a:t>Protein</a:t>
            </a:r>
            <a:r>
              <a:rPr lang="nl-NL" sz="1400" i="1" dirty="0" smtClean="0"/>
              <a:t> 3</a:t>
            </a:r>
            <a:endParaRPr lang="en-US" sz="1400" i="1" dirty="0" smtClean="0"/>
          </a:p>
        </p:txBody>
      </p:sp>
      <p:sp>
        <p:nvSpPr>
          <p:cNvPr id="5" name="TextBox 4"/>
          <p:cNvSpPr txBox="1"/>
          <p:nvPr/>
        </p:nvSpPr>
        <p:spPr>
          <a:xfrm>
            <a:off x="609600" y="2286000"/>
            <a:ext cx="7772400" cy="2893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57250" indent="-857250"/>
            <a:r>
              <a:rPr lang="en-US" sz="1400" dirty="0" smtClean="0"/>
              <a:t>Function(s): The gene encodes a protein that mediates cell growth by modulating the c-Jun N-terminal </a:t>
            </a:r>
            <a:r>
              <a:rPr lang="en-US" sz="1400" dirty="0" err="1" smtClean="0"/>
              <a:t>kinase</a:t>
            </a:r>
            <a:r>
              <a:rPr lang="en-US" sz="1400" dirty="0" smtClean="0"/>
              <a:t> signal transduction pathway. The encoded protein may also interact with a large multi-protein assembly containing the </a:t>
            </a:r>
            <a:r>
              <a:rPr lang="en-US" sz="1400" dirty="0" err="1" smtClean="0"/>
              <a:t>phosphatase</a:t>
            </a:r>
            <a:r>
              <a:rPr lang="en-US" sz="1400" dirty="0" smtClean="0"/>
              <a:t> 2A catalytic subunit.</a:t>
            </a:r>
            <a:br>
              <a:rPr lang="en-US" sz="1400" dirty="0" smtClean="0"/>
            </a:br>
            <a:endParaRPr lang="en-US" sz="1400" dirty="0" smtClean="0"/>
          </a:p>
          <a:p>
            <a:pPr marL="857250" indent="-857250"/>
            <a:endParaRPr lang="en-US" sz="1400" dirty="0" smtClean="0"/>
          </a:p>
          <a:p>
            <a:pPr marL="1597025" indent="-1597025"/>
            <a:r>
              <a:rPr lang="en-US" sz="1400" dirty="0" smtClean="0"/>
              <a:t>Associated disease(s): Diseases associated with defects in this gene include cerebral cavernous malformations 3 and cavernous malformation. </a:t>
            </a:r>
            <a:endParaRPr lang="nl-NL" sz="1400" dirty="0" smtClean="0"/>
          </a:p>
          <a:p>
            <a:pPr marL="1597025" indent="-1597025"/>
            <a:endParaRPr lang="nl-NL" sz="1400" dirty="0" smtClean="0"/>
          </a:p>
          <a:p>
            <a:pPr marL="1597025" indent="-1597025"/>
            <a:endParaRPr lang="nl-NL" sz="1400" dirty="0" smtClean="0"/>
          </a:p>
          <a:p>
            <a:pPr marL="1597025" indent="-1597025"/>
            <a:r>
              <a:rPr lang="nl-NL" sz="1400" dirty="0" err="1" smtClean="0"/>
              <a:t>Associated</a:t>
            </a:r>
            <a:r>
              <a:rPr lang="nl-NL" sz="1400" dirty="0" smtClean="0"/>
              <a:t> </a:t>
            </a:r>
            <a:r>
              <a:rPr lang="nl-NL" sz="1400" dirty="0" err="1" smtClean="0"/>
              <a:t>syndrome</a:t>
            </a:r>
            <a:r>
              <a:rPr lang="nl-NL" sz="1400" dirty="0" smtClean="0"/>
              <a:t>(s): </a:t>
            </a:r>
            <a:r>
              <a:rPr lang="nl-NL" sz="1400" dirty="0" err="1" smtClean="0"/>
              <a:t>nothing</a:t>
            </a:r>
            <a:endParaRPr lang="nl-NL" sz="1400" dirty="0" smtClean="0"/>
          </a:p>
          <a:p>
            <a:pPr marL="1597025" indent="-1597025"/>
            <a:endParaRPr lang="nl-NL" sz="1400" dirty="0" smtClean="0"/>
          </a:p>
          <a:p>
            <a:pPr marL="1597025" indent="-1597025"/>
            <a:endParaRPr lang="nl-NL" sz="1400" dirty="0" smtClean="0"/>
          </a:p>
          <a:p>
            <a:pPr marL="1597025" indent="-1597025"/>
            <a:r>
              <a:rPr lang="nl-NL" sz="1400" dirty="0" err="1" smtClean="0"/>
              <a:t>Publications</a:t>
            </a:r>
            <a:r>
              <a:rPr lang="nl-NL" sz="1400" dirty="0" smtClean="0"/>
              <a:t> TRAF3IP3/</a:t>
            </a:r>
            <a:r>
              <a:rPr lang="nl-NL" sz="1400" dirty="0" err="1" smtClean="0"/>
              <a:t>cleft</a:t>
            </a:r>
            <a:r>
              <a:rPr lang="nl-NL" sz="1400" dirty="0" smtClean="0"/>
              <a:t> </a:t>
            </a:r>
            <a:r>
              <a:rPr lang="nl-NL" sz="1400" dirty="0" smtClean="0"/>
              <a:t>(</a:t>
            </a:r>
            <a:r>
              <a:rPr lang="nl-NL" sz="1400" dirty="0" err="1" smtClean="0"/>
              <a:t>OFCs</a:t>
            </a:r>
            <a:r>
              <a:rPr lang="nl-NL" sz="1400" dirty="0" smtClean="0"/>
              <a:t>):  </a:t>
            </a:r>
            <a:r>
              <a:rPr lang="nl-NL" sz="1400" b="1" dirty="0" smtClean="0"/>
              <a:t>NO</a:t>
            </a:r>
            <a:endParaRPr lang="nl-NL" sz="1400" b="1" dirty="0" smtClean="0"/>
          </a:p>
        </p:txBody>
      </p:sp>
      <p:sp>
        <p:nvSpPr>
          <p:cNvPr id="6" name="TextBox 5"/>
          <p:cNvSpPr txBox="1"/>
          <p:nvPr/>
        </p:nvSpPr>
        <p:spPr>
          <a:xfrm>
            <a:off x="6781800" y="152400"/>
            <a:ext cx="2057400" cy="400110"/>
          </a:xfrm>
          <a:prstGeom prst="rect">
            <a:avLst/>
          </a:prstGeom>
          <a:noFill/>
          <a:ln w="25400">
            <a:solidFill>
              <a:schemeClr val="tx1">
                <a:lumMod val="95000"/>
                <a:lumOff val="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accent6">
                    <a:lumMod val="75000"/>
                  </a:schemeClr>
                </a:solidFill>
              </a:rPr>
              <a:t>rs642961 </a:t>
            </a:r>
            <a:r>
              <a:rPr lang="en-US" sz="2000" dirty="0" smtClean="0"/>
              <a:t>(chr1p)</a:t>
            </a:r>
            <a:endParaRPr lang="en-US" sz="2000" b="1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3400" y="609600"/>
            <a:ext cx="800100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000" dirty="0" smtClean="0"/>
              <a:t>C1orf74</a:t>
            </a:r>
          </a:p>
          <a:p>
            <a:r>
              <a:rPr lang="en-US" sz="1400" i="1" dirty="0" smtClean="0"/>
              <a:t>Chromosome 1 Open Reading Frame 74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09600" y="2286000"/>
            <a:ext cx="77724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57250" indent="-857250"/>
            <a:r>
              <a:rPr lang="en-US" sz="1400" dirty="0" smtClean="0"/>
              <a:t>Function(s): its functions are not known.</a:t>
            </a:r>
            <a:br>
              <a:rPr lang="en-US" sz="1400" dirty="0" smtClean="0"/>
            </a:br>
            <a:endParaRPr lang="en-US" sz="1400" dirty="0" smtClean="0"/>
          </a:p>
          <a:p>
            <a:pPr marL="857250" indent="-857250"/>
            <a:endParaRPr lang="en-US" sz="1400" dirty="0" smtClean="0"/>
          </a:p>
          <a:p>
            <a:pPr marL="1597025" indent="-1597025"/>
            <a:r>
              <a:rPr lang="en-US" sz="1400" dirty="0" smtClean="0"/>
              <a:t>Associated disease(s): nothing </a:t>
            </a:r>
            <a:endParaRPr lang="nl-NL" sz="1400" dirty="0" smtClean="0"/>
          </a:p>
          <a:p>
            <a:pPr marL="1597025" indent="-1597025"/>
            <a:endParaRPr lang="nl-NL" sz="1400" dirty="0" smtClean="0"/>
          </a:p>
          <a:p>
            <a:pPr marL="1597025" indent="-1597025"/>
            <a:endParaRPr lang="nl-NL" sz="1400" dirty="0" smtClean="0"/>
          </a:p>
          <a:p>
            <a:pPr marL="1597025" indent="-1597025"/>
            <a:r>
              <a:rPr lang="nl-NL" sz="1400" dirty="0" err="1" smtClean="0"/>
              <a:t>Associated</a:t>
            </a:r>
            <a:r>
              <a:rPr lang="nl-NL" sz="1400" dirty="0" smtClean="0"/>
              <a:t> </a:t>
            </a:r>
            <a:r>
              <a:rPr lang="nl-NL" sz="1400" dirty="0" err="1" smtClean="0"/>
              <a:t>syndrome</a:t>
            </a:r>
            <a:r>
              <a:rPr lang="nl-NL" sz="1400" dirty="0" smtClean="0"/>
              <a:t>(s): </a:t>
            </a:r>
            <a:r>
              <a:rPr lang="nl-NL" sz="1400" dirty="0" err="1" smtClean="0"/>
              <a:t>nothing</a:t>
            </a:r>
            <a:endParaRPr lang="nl-NL" sz="1400" dirty="0" smtClean="0"/>
          </a:p>
          <a:p>
            <a:pPr marL="1597025" indent="-1597025"/>
            <a:endParaRPr lang="nl-NL" sz="1400" dirty="0" smtClean="0"/>
          </a:p>
          <a:p>
            <a:pPr marL="1597025" indent="-1597025"/>
            <a:endParaRPr lang="nl-NL" sz="1400" dirty="0" smtClean="0"/>
          </a:p>
          <a:p>
            <a:pPr marL="1597025" indent="-1597025"/>
            <a:r>
              <a:rPr lang="nl-NL" sz="1400" dirty="0" err="1" smtClean="0"/>
              <a:t>Publications</a:t>
            </a:r>
            <a:r>
              <a:rPr lang="nl-NL" sz="1400" dirty="0" smtClean="0"/>
              <a:t> C1orf74/</a:t>
            </a:r>
            <a:r>
              <a:rPr lang="nl-NL" sz="1400" dirty="0" err="1" smtClean="0"/>
              <a:t>cleft</a:t>
            </a:r>
            <a:r>
              <a:rPr lang="nl-NL" sz="1400" dirty="0" smtClean="0"/>
              <a:t> </a:t>
            </a:r>
            <a:r>
              <a:rPr lang="nl-NL" sz="1400" dirty="0" smtClean="0"/>
              <a:t>(</a:t>
            </a:r>
            <a:r>
              <a:rPr lang="nl-NL" sz="1400" dirty="0" err="1" smtClean="0"/>
              <a:t>OFCs</a:t>
            </a:r>
            <a:r>
              <a:rPr lang="nl-NL" sz="1400" dirty="0" smtClean="0"/>
              <a:t>):  </a:t>
            </a:r>
            <a:r>
              <a:rPr lang="nl-NL" sz="1400" b="1" dirty="0" smtClean="0"/>
              <a:t>NO</a:t>
            </a:r>
            <a:endParaRPr lang="en-US" sz="1400" dirty="0" smtClean="0"/>
          </a:p>
        </p:txBody>
      </p:sp>
      <p:sp>
        <p:nvSpPr>
          <p:cNvPr id="6" name="TextBox 5"/>
          <p:cNvSpPr txBox="1"/>
          <p:nvPr/>
        </p:nvSpPr>
        <p:spPr>
          <a:xfrm>
            <a:off x="6781800" y="152400"/>
            <a:ext cx="2057400" cy="400110"/>
          </a:xfrm>
          <a:prstGeom prst="rect">
            <a:avLst/>
          </a:prstGeom>
          <a:noFill/>
          <a:ln w="25400">
            <a:solidFill>
              <a:schemeClr val="tx1">
                <a:lumMod val="95000"/>
                <a:lumOff val="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accent6">
                    <a:lumMod val="75000"/>
                  </a:schemeClr>
                </a:solidFill>
              </a:rPr>
              <a:t>rs642961 </a:t>
            </a:r>
            <a:r>
              <a:rPr lang="en-US" sz="2000" dirty="0" smtClean="0"/>
              <a:t>(chr1p)</a:t>
            </a:r>
            <a:endParaRPr lang="en-US" sz="2000" b="1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3400" y="609600"/>
            <a:ext cx="800100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000" dirty="0" smtClean="0"/>
              <a:t>IRF6</a:t>
            </a:r>
            <a:endParaRPr lang="en-US" sz="2000" dirty="0" smtClean="0"/>
          </a:p>
          <a:p>
            <a:r>
              <a:rPr lang="nl-NL" sz="1400" i="1" dirty="0" smtClean="0"/>
              <a:t>Interferon </a:t>
            </a:r>
            <a:r>
              <a:rPr lang="nl-NL" sz="1400" i="1" dirty="0" err="1" smtClean="0"/>
              <a:t>Regulatory</a:t>
            </a:r>
            <a:r>
              <a:rPr lang="nl-NL" sz="1400" i="1" dirty="0" smtClean="0"/>
              <a:t> Factor 6</a:t>
            </a:r>
            <a:endParaRPr lang="en-US" sz="1400" i="1" dirty="0" smtClean="0"/>
          </a:p>
        </p:txBody>
      </p:sp>
      <p:sp>
        <p:nvSpPr>
          <p:cNvPr id="5" name="TextBox 4"/>
          <p:cNvSpPr txBox="1"/>
          <p:nvPr/>
        </p:nvSpPr>
        <p:spPr>
          <a:xfrm>
            <a:off x="609600" y="1752600"/>
            <a:ext cx="7772400" cy="45704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57250" indent="-857250"/>
            <a:r>
              <a:rPr lang="en-US" sz="1400" dirty="0" smtClean="0"/>
              <a:t>Function(s): This gene encodes a member of the interferon regulatory transcription factor (IRF) family. </a:t>
            </a:r>
          </a:p>
          <a:p>
            <a:pPr marL="857250"/>
            <a:r>
              <a:rPr lang="en-US" sz="1400" dirty="0" smtClean="0"/>
              <a:t>The encoded protein may be a transcriptional activator (regulatory region DNA binding and sequence-specific DNA binding transcription factor activity).</a:t>
            </a:r>
          </a:p>
          <a:p>
            <a:pPr marL="857250" indent="-857250"/>
            <a:endParaRPr lang="en-US" sz="1400" dirty="0" smtClean="0"/>
          </a:p>
          <a:p>
            <a:pPr marL="857250" indent="-857250"/>
            <a:endParaRPr lang="en-US" sz="1400" dirty="0" smtClean="0"/>
          </a:p>
          <a:p>
            <a:pPr marL="1597025" indent="-1597025"/>
            <a:r>
              <a:rPr lang="en-US" sz="1400" dirty="0" smtClean="0"/>
              <a:t>Associated disease(s): Mutations in this gene can cause </a:t>
            </a:r>
            <a:r>
              <a:rPr lang="en-US" sz="1400" b="1" dirty="0" smtClean="0">
                <a:solidFill>
                  <a:srgbClr val="FF0000"/>
                </a:solidFill>
              </a:rPr>
              <a:t>van </a:t>
            </a:r>
            <a:r>
              <a:rPr lang="en-US" sz="1400" b="1" dirty="0" err="1" smtClean="0">
                <a:solidFill>
                  <a:srgbClr val="FF0000"/>
                </a:solidFill>
              </a:rPr>
              <a:t>der</a:t>
            </a:r>
            <a:r>
              <a:rPr lang="en-US" sz="1400" b="1" dirty="0" smtClean="0">
                <a:solidFill>
                  <a:srgbClr val="FF0000"/>
                </a:solidFill>
              </a:rPr>
              <a:t> </a:t>
            </a:r>
            <a:r>
              <a:rPr lang="en-US" sz="1400" b="1" dirty="0" err="1" smtClean="0">
                <a:solidFill>
                  <a:srgbClr val="FF0000"/>
                </a:solidFill>
              </a:rPr>
              <a:t>Woude</a:t>
            </a:r>
            <a:r>
              <a:rPr lang="en-US" sz="1400" b="1" dirty="0" smtClean="0">
                <a:solidFill>
                  <a:srgbClr val="FF0000"/>
                </a:solidFill>
              </a:rPr>
              <a:t> syndrome</a:t>
            </a:r>
            <a:r>
              <a:rPr lang="en-US" sz="1400" dirty="0" smtClean="0"/>
              <a:t>, </a:t>
            </a:r>
            <a:r>
              <a:rPr lang="en-US" sz="1400" dirty="0" err="1" smtClean="0"/>
              <a:t>popliteal</a:t>
            </a:r>
            <a:r>
              <a:rPr lang="en-US" sz="1400" dirty="0" smtClean="0"/>
              <a:t> </a:t>
            </a:r>
            <a:r>
              <a:rPr lang="en-US" sz="1400" dirty="0" err="1" smtClean="0"/>
              <a:t>pterygium</a:t>
            </a:r>
            <a:r>
              <a:rPr lang="en-US" sz="1400" dirty="0" smtClean="0"/>
              <a:t> syndrome,</a:t>
            </a:r>
            <a:r>
              <a:rPr lang="nl-NL" sz="1400" dirty="0" smtClean="0"/>
              <a:t> </a:t>
            </a:r>
            <a:r>
              <a:rPr lang="nl-NL" sz="1400" b="1" dirty="0" err="1" smtClean="0">
                <a:solidFill>
                  <a:srgbClr val="FF0000"/>
                </a:solidFill>
              </a:rPr>
              <a:t>cleft</a:t>
            </a:r>
            <a:r>
              <a:rPr lang="nl-NL" sz="1400" b="1" dirty="0" smtClean="0">
                <a:solidFill>
                  <a:srgbClr val="FF0000"/>
                </a:solidFill>
              </a:rPr>
              <a:t> palate </a:t>
            </a:r>
            <a:r>
              <a:rPr lang="nl-NL" sz="1400" b="1" dirty="0" err="1" smtClean="0">
                <a:solidFill>
                  <a:srgbClr val="FF0000"/>
                </a:solidFill>
              </a:rPr>
              <a:t>lateral</a:t>
            </a:r>
            <a:r>
              <a:rPr lang="nl-NL" sz="1400" b="1" dirty="0" smtClean="0">
                <a:solidFill>
                  <a:srgbClr val="FF0000"/>
                </a:solidFill>
              </a:rPr>
              <a:t> </a:t>
            </a:r>
            <a:r>
              <a:rPr lang="nl-NL" sz="1400" b="1" dirty="0" err="1" smtClean="0">
                <a:solidFill>
                  <a:srgbClr val="FF0000"/>
                </a:solidFill>
              </a:rPr>
              <a:t>synechia</a:t>
            </a:r>
            <a:r>
              <a:rPr lang="nl-NL" sz="1400" b="1" dirty="0" smtClean="0">
                <a:solidFill>
                  <a:srgbClr val="FF0000"/>
                </a:solidFill>
              </a:rPr>
              <a:t> </a:t>
            </a:r>
            <a:r>
              <a:rPr lang="nl-NL" sz="1400" b="1" dirty="0" err="1" smtClean="0">
                <a:solidFill>
                  <a:srgbClr val="FF0000"/>
                </a:solidFill>
              </a:rPr>
              <a:t>syndrome</a:t>
            </a:r>
            <a:r>
              <a:rPr lang="nl-NL" sz="1400" b="1" dirty="0" smtClean="0">
                <a:solidFill>
                  <a:srgbClr val="FF0000"/>
                </a:solidFill>
              </a:rPr>
              <a:t> </a:t>
            </a:r>
            <a:r>
              <a:rPr lang="en-US" sz="1400" dirty="0" smtClean="0"/>
              <a:t>and </a:t>
            </a:r>
            <a:r>
              <a:rPr lang="nl-NL" sz="1400" b="1" dirty="0" err="1" smtClean="0">
                <a:solidFill>
                  <a:srgbClr val="FF0000"/>
                </a:solidFill>
              </a:rPr>
              <a:t>non-syndromic</a:t>
            </a:r>
            <a:r>
              <a:rPr lang="nl-NL" sz="1400" b="1" dirty="0" smtClean="0">
                <a:solidFill>
                  <a:srgbClr val="FF0000"/>
                </a:solidFill>
              </a:rPr>
              <a:t> </a:t>
            </a:r>
            <a:r>
              <a:rPr lang="nl-NL" sz="1400" b="1" dirty="0" err="1" smtClean="0">
                <a:solidFill>
                  <a:srgbClr val="FF0000"/>
                </a:solidFill>
              </a:rPr>
              <a:t>orofacial</a:t>
            </a:r>
            <a:r>
              <a:rPr lang="nl-NL" sz="1400" b="1" dirty="0" smtClean="0">
                <a:solidFill>
                  <a:srgbClr val="FF0000"/>
                </a:solidFill>
              </a:rPr>
              <a:t> </a:t>
            </a:r>
            <a:r>
              <a:rPr lang="nl-NL" sz="1400" b="1" dirty="0" err="1" smtClean="0">
                <a:solidFill>
                  <a:srgbClr val="FF0000"/>
                </a:solidFill>
              </a:rPr>
              <a:t>cleft</a:t>
            </a:r>
            <a:r>
              <a:rPr lang="nl-NL" sz="1400" b="1" dirty="0" smtClean="0">
                <a:solidFill>
                  <a:srgbClr val="FF0000"/>
                </a:solidFill>
              </a:rPr>
              <a:t> (type 6)</a:t>
            </a:r>
            <a:r>
              <a:rPr lang="nl-NL" sz="1400" dirty="0" smtClean="0"/>
              <a:t>.</a:t>
            </a:r>
            <a:endParaRPr lang="en-US" sz="1400" dirty="0" smtClean="0"/>
          </a:p>
          <a:p>
            <a:pPr marL="1597025" indent="-1597025"/>
            <a:endParaRPr lang="nl-NL" sz="1400" dirty="0" smtClean="0"/>
          </a:p>
          <a:p>
            <a:pPr marL="1597025" indent="-1597025"/>
            <a:endParaRPr lang="nl-NL" sz="1400" dirty="0" smtClean="0"/>
          </a:p>
          <a:p>
            <a:pPr marL="1597025" indent="-1597025"/>
            <a:r>
              <a:rPr lang="nl-NL" sz="1400" dirty="0" err="1" smtClean="0"/>
              <a:t>Associated</a:t>
            </a:r>
            <a:r>
              <a:rPr lang="nl-NL" sz="1400" dirty="0" smtClean="0"/>
              <a:t> </a:t>
            </a:r>
            <a:r>
              <a:rPr lang="nl-NL" sz="1400" dirty="0" err="1" smtClean="0"/>
              <a:t>syndrome</a:t>
            </a:r>
            <a:r>
              <a:rPr lang="nl-NL" sz="1400" dirty="0" smtClean="0"/>
              <a:t>(s): </a:t>
            </a:r>
            <a:r>
              <a:rPr lang="nl-NL" sz="1400" dirty="0" err="1" smtClean="0"/>
              <a:t>nothing</a:t>
            </a:r>
            <a:endParaRPr lang="nl-NL" sz="1400" dirty="0" smtClean="0"/>
          </a:p>
          <a:p>
            <a:pPr marL="1597025" indent="-1597025"/>
            <a:endParaRPr lang="nl-NL" sz="1400" dirty="0" smtClean="0"/>
          </a:p>
          <a:p>
            <a:pPr marL="1597025" indent="-1597025"/>
            <a:endParaRPr lang="nl-NL" sz="1400" dirty="0" smtClean="0"/>
          </a:p>
          <a:p>
            <a:pPr marL="1597025" indent="-1597025"/>
            <a:r>
              <a:rPr lang="nl-NL" sz="1400" dirty="0" err="1" smtClean="0"/>
              <a:t>Publications</a:t>
            </a:r>
            <a:r>
              <a:rPr lang="nl-NL" sz="1400" dirty="0" smtClean="0"/>
              <a:t> IRF6/</a:t>
            </a:r>
            <a:r>
              <a:rPr lang="nl-NL" sz="1400" dirty="0" err="1" smtClean="0"/>
              <a:t>cleft</a:t>
            </a:r>
            <a:r>
              <a:rPr lang="nl-NL" sz="1400" dirty="0" smtClean="0"/>
              <a:t> </a:t>
            </a:r>
            <a:r>
              <a:rPr lang="nl-NL" sz="1400" dirty="0" smtClean="0"/>
              <a:t>(</a:t>
            </a:r>
            <a:r>
              <a:rPr lang="nl-NL" sz="1400" dirty="0" err="1" smtClean="0"/>
              <a:t>OFCs</a:t>
            </a:r>
            <a:r>
              <a:rPr lang="nl-NL" sz="1400" dirty="0" smtClean="0"/>
              <a:t>):  </a:t>
            </a:r>
            <a:r>
              <a:rPr lang="nl-NL" sz="1400" b="1" dirty="0" smtClean="0"/>
              <a:t>YES</a:t>
            </a:r>
          </a:p>
          <a:p>
            <a:pPr marL="1597025" indent="-1597025"/>
            <a:endParaRPr lang="nl-NL" sz="500" dirty="0" smtClean="0"/>
          </a:p>
          <a:p>
            <a:r>
              <a:rPr lang="nl-NL" sz="1100" dirty="0" smtClean="0"/>
              <a:t>Exploratory </a:t>
            </a:r>
            <a:r>
              <a:rPr lang="nl-NL" sz="1100" dirty="0" err="1" smtClean="0"/>
              <a:t>genotype-phenotype</a:t>
            </a:r>
            <a:r>
              <a:rPr lang="nl-NL" sz="1100" dirty="0" smtClean="0"/>
              <a:t> </a:t>
            </a:r>
            <a:r>
              <a:rPr lang="nl-NL" sz="1100" dirty="0" err="1" smtClean="0"/>
              <a:t>correlations</a:t>
            </a:r>
            <a:r>
              <a:rPr lang="nl-NL" sz="1100" dirty="0" smtClean="0"/>
              <a:t> of </a:t>
            </a:r>
            <a:r>
              <a:rPr lang="nl-NL" sz="1100" dirty="0" err="1" smtClean="0"/>
              <a:t>facial</a:t>
            </a:r>
            <a:r>
              <a:rPr lang="nl-NL" sz="1100" dirty="0" smtClean="0"/>
              <a:t> </a:t>
            </a:r>
            <a:r>
              <a:rPr lang="nl-NL" sz="1100" dirty="0" err="1" smtClean="0"/>
              <a:t>form</a:t>
            </a:r>
            <a:r>
              <a:rPr lang="nl-NL" sz="1100" dirty="0" smtClean="0"/>
              <a:t> and </a:t>
            </a:r>
            <a:r>
              <a:rPr lang="nl-NL" sz="1100" dirty="0" err="1" smtClean="0"/>
              <a:t>asymmetry</a:t>
            </a:r>
            <a:r>
              <a:rPr lang="nl-NL" sz="1100" dirty="0" smtClean="0"/>
              <a:t> in </a:t>
            </a:r>
            <a:r>
              <a:rPr lang="nl-NL" sz="1100" dirty="0" err="1" smtClean="0"/>
              <a:t>unaffected</a:t>
            </a:r>
            <a:r>
              <a:rPr lang="nl-NL" sz="1100" dirty="0" smtClean="0"/>
              <a:t> </a:t>
            </a:r>
            <a:r>
              <a:rPr lang="nl-NL" sz="1100" dirty="0" err="1" smtClean="0"/>
              <a:t>relatives</a:t>
            </a:r>
            <a:r>
              <a:rPr lang="nl-NL" sz="1100" dirty="0" smtClean="0"/>
              <a:t> of </a:t>
            </a:r>
            <a:r>
              <a:rPr lang="nl-NL" sz="1100" dirty="0" err="1" smtClean="0"/>
              <a:t>children</a:t>
            </a:r>
            <a:r>
              <a:rPr lang="nl-NL" sz="1100" dirty="0" smtClean="0"/>
              <a:t> </a:t>
            </a:r>
            <a:r>
              <a:rPr lang="nl-NL" sz="1100" dirty="0" err="1" smtClean="0"/>
              <a:t>with</a:t>
            </a:r>
            <a:r>
              <a:rPr lang="nl-NL" sz="1100" dirty="0" smtClean="0"/>
              <a:t> </a:t>
            </a:r>
            <a:r>
              <a:rPr lang="nl-NL" sz="1100" dirty="0" err="1" smtClean="0"/>
              <a:t>non-syndromic</a:t>
            </a:r>
            <a:r>
              <a:rPr lang="nl-NL" sz="1100" dirty="0" smtClean="0"/>
              <a:t> </a:t>
            </a:r>
            <a:r>
              <a:rPr lang="nl-NL" sz="1100" b="1" dirty="0" err="1" smtClean="0"/>
              <a:t>cleft</a:t>
            </a:r>
            <a:r>
              <a:rPr lang="nl-NL" sz="1100" dirty="0" smtClean="0"/>
              <a:t> lip and/</a:t>
            </a:r>
            <a:r>
              <a:rPr lang="nl-NL" sz="1100" dirty="0" err="1" smtClean="0"/>
              <a:t>or</a:t>
            </a:r>
            <a:r>
              <a:rPr lang="nl-NL" sz="1100" dirty="0" smtClean="0"/>
              <a:t> palate.  Miller SF, </a:t>
            </a:r>
            <a:r>
              <a:rPr lang="nl-NL" sz="1100" dirty="0" err="1" smtClean="0"/>
              <a:t>Weinberg</a:t>
            </a:r>
            <a:r>
              <a:rPr lang="nl-NL" sz="1100" dirty="0" smtClean="0"/>
              <a:t> SM, </a:t>
            </a:r>
            <a:r>
              <a:rPr lang="nl-NL" sz="1100" dirty="0" err="1" smtClean="0"/>
              <a:t>Nidey</a:t>
            </a:r>
            <a:r>
              <a:rPr lang="nl-NL" sz="1100" dirty="0" smtClean="0"/>
              <a:t> NL, </a:t>
            </a:r>
            <a:r>
              <a:rPr lang="nl-NL" sz="1100" dirty="0" err="1" smtClean="0"/>
              <a:t>Defay</a:t>
            </a:r>
            <a:r>
              <a:rPr lang="nl-NL" sz="1100" dirty="0" smtClean="0"/>
              <a:t> DK, </a:t>
            </a:r>
            <a:r>
              <a:rPr lang="nl-NL" sz="1100" dirty="0" err="1" smtClean="0"/>
              <a:t>Marazita</a:t>
            </a:r>
            <a:r>
              <a:rPr lang="nl-NL" sz="1100" dirty="0" smtClean="0"/>
              <a:t> ML, </a:t>
            </a:r>
            <a:r>
              <a:rPr lang="nl-NL" sz="1100" dirty="0" err="1" smtClean="0"/>
              <a:t>Wehby</a:t>
            </a:r>
            <a:r>
              <a:rPr lang="nl-NL" sz="1100" dirty="0" smtClean="0"/>
              <a:t> GL, </a:t>
            </a:r>
            <a:r>
              <a:rPr lang="nl-NL" sz="1100" dirty="0" err="1" smtClean="0"/>
              <a:t>Moreno</a:t>
            </a:r>
            <a:r>
              <a:rPr lang="nl-NL" sz="1100" dirty="0" smtClean="0"/>
              <a:t> </a:t>
            </a:r>
            <a:r>
              <a:rPr lang="nl-NL" sz="1100" dirty="0" err="1" smtClean="0"/>
              <a:t>Uribe</a:t>
            </a:r>
            <a:r>
              <a:rPr lang="nl-NL" sz="1100" dirty="0" smtClean="0"/>
              <a:t> LM.   J </a:t>
            </a:r>
            <a:r>
              <a:rPr lang="nl-NL" sz="1100" dirty="0" err="1" smtClean="0"/>
              <a:t>Anat</a:t>
            </a:r>
            <a:r>
              <a:rPr lang="nl-NL" sz="1100" dirty="0" smtClean="0"/>
              <a:t>. 2014 </a:t>
            </a:r>
            <a:r>
              <a:rPr lang="nl-NL" sz="1100" dirty="0" err="1" smtClean="0"/>
              <a:t>Jun</a:t>
            </a:r>
            <a:r>
              <a:rPr lang="nl-NL" sz="1100" dirty="0" smtClean="0"/>
              <a:t>;224(6):688-709. </a:t>
            </a:r>
            <a:r>
              <a:rPr lang="nl-NL" sz="1100" dirty="0" err="1" smtClean="0"/>
              <a:t>doi</a:t>
            </a:r>
            <a:r>
              <a:rPr lang="nl-NL" sz="1100" dirty="0" smtClean="0"/>
              <a:t>: 10.1111/joa.12182. </a:t>
            </a:r>
            <a:r>
              <a:rPr lang="nl-NL" sz="1100" dirty="0" err="1" smtClean="0"/>
              <a:t>Epub</a:t>
            </a:r>
            <a:r>
              <a:rPr lang="nl-NL" sz="1100" dirty="0" smtClean="0"/>
              <a:t> 2014 </a:t>
            </a:r>
            <a:r>
              <a:rPr lang="nl-NL" sz="1100" dirty="0" err="1" smtClean="0"/>
              <a:t>Apr</a:t>
            </a:r>
            <a:r>
              <a:rPr lang="nl-NL" sz="1100" dirty="0" smtClean="0"/>
              <a:t> 16.</a:t>
            </a:r>
          </a:p>
          <a:p>
            <a:endParaRPr lang="nl-NL" sz="500" dirty="0" smtClean="0"/>
          </a:p>
          <a:p>
            <a:r>
              <a:rPr lang="nl-NL" sz="1100" dirty="0" err="1" smtClean="0"/>
              <a:t>Disrupting</a:t>
            </a:r>
            <a:r>
              <a:rPr lang="nl-NL" sz="1100" dirty="0" smtClean="0"/>
              <a:t> </a:t>
            </a:r>
            <a:r>
              <a:rPr lang="nl-NL" sz="1100" dirty="0" err="1" smtClean="0"/>
              <a:t>hedgehog</a:t>
            </a:r>
            <a:r>
              <a:rPr lang="nl-NL" sz="1100" dirty="0" smtClean="0"/>
              <a:t> and WNT </a:t>
            </a:r>
            <a:r>
              <a:rPr lang="nl-NL" sz="1100" dirty="0" err="1" smtClean="0"/>
              <a:t>signaling</a:t>
            </a:r>
            <a:r>
              <a:rPr lang="nl-NL" sz="1100" dirty="0" smtClean="0"/>
              <a:t> </a:t>
            </a:r>
            <a:r>
              <a:rPr lang="nl-NL" sz="1100" dirty="0" err="1" smtClean="0"/>
              <a:t>interactions</a:t>
            </a:r>
            <a:r>
              <a:rPr lang="nl-NL" sz="1100" dirty="0" smtClean="0"/>
              <a:t> </a:t>
            </a:r>
            <a:r>
              <a:rPr lang="nl-NL" sz="1100" dirty="0" err="1" smtClean="0"/>
              <a:t>promotes</a:t>
            </a:r>
            <a:r>
              <a:rPr lang="nl-NL" sz="1100" dirty="0" smtClean="0"/>
              <a:t> </a:t>
            </a:r>
            <a:r>
              <a:rPr lang="nl-NL" sz="1100" b="1" dirty="0" err="1" smtClean="0"/>
              <a:t>cleft</a:t>
            </a:r>
            <a:r>
              <a:rPr lang="nl-NL" sz="1100" dirty="0" smtClean="0"/>
              <a:t> lip </a:t>
            </a:r>
            <a:r>
              <a:rPr lang="nl-NL" sz="1100" dirty="0" err="1" smtClean="0"/>
              <a:t>pathogenesis</a:t>
            </a:r>
            <a:r>
              <a:rPr lang="nl-NL" sz="1100" dirty="0" smtClean="0"/>
              <a:t>.  </a:t>
            </a:r>
            <a:r>
              <a:rPr lang="nl-NL" sz="1100" dirty="0" err="1" smtClean="0"/>
              <a:t>Kurosaka</a:t>
            </a:r>
            <a:r>
              <a:rPr lang="nl-NL" sz="1100" dirty="0" smtClean="0"/>
              <a:t> </a:t>
            </a:r>
            <a:r>
              <a:rPr lang="nl-NL" sz="1100" dirty="0" smtClean="0"/>
              <a:t>H, </a:t>
            </a:r>
            <a:r>
              <a:rPr lang="nl-NL" sz="1100" dirty="0" err="1" smtClean="0"/>
              <a:t>Iulianella</a:t>
            </a:r>
            <a:r>
              <a:rPr lang="nl-NL" sz="1100" dirty="0" smtClean="0"/>
              <a:t> A, Williams T, </a:t>
            </a:r>
            <a:r>
              <a:rPr lang="nl-NL" sz="1100" dirty="0" err="1" smtClean="0"/>
              <a:t>Trainor</a:t>
            </a:r>
            <a:r>
              <a:rPr lang="nl-NL" sz="1100" dirty="0" smtClean="0"/>
              <a:t> PA.</a:t>
            </a:r>
          </a:p>
          <a:p>
            <a:r>
              <a:rPr lang="nl-NL" sz="1100" dirty="0" smtClean="0"/>
              <a:t>J </a:t>
            </a:r>
            <a:r>
              <a:rPr lang="nl-NL" sz="1100" dirty="0" err="1" smtClean="0"/>
              <a:t>Clin</a:t>
            </a:r>
            <a:r>
              <a:rPr lang="nl-NL" sz="1100" dirty="0" smtClean="0"/>
              <a:t> </a:t>
            </a:r>
            <a:r>
              <a:rPr lang="nl-NL" sz="1100" dirty="0" err="1" smtClean="0"/>
              <a:t>Invest</a:t>
            </a:r>
            <a:r>
              <a:rPr lang="nl-NL" sz="1100" dirty="0" smtClean="0"/>
              <a:t>. 2014 </a:t>
            </a:r>
            <a:r>
              <a:rPr lang="nl-NL" sz="1100" dirty="0" err="1" smtClean="0"/>
              <a:t>Apr</a:t>
            </a:r>
            <a:r>
              <a:rPr lang="nl-NL" sz="1100" dirty="0" smtClean="0"/>
              <a:t> 1;124(4):1660-71. </a:t>
            </a:r>
            <a:r>
              <a:rPr lang="nl-NL" sz="1100" dirty="0" err="1" smtClean="0"/>
              <a:t>doi</a:t>
            </a:r>
            <a:r>
              <a:rPr lang="nl-NL" sz="1100" dirty="0" smtClean="0"/>
              <a:t>: 10.1172/JCI72688. </a:t>
            </a:r>
            <a:r>
              <a:rPr lang="nl-NL" sz="1100" dirty="0" err="1" smtClean="0"/>
              <a:t>Epub</a:t>
            </a:r>
            <a:r>
              <a:rPr lang="nl-NL" sz="1100" dirty="0" smtClean="0"/>
              <a:t> 2014 Mar 3.</a:t>
            </a:r>
          </a:p>
          <a:p>
            <a:endParaRPr lang="nl-NL" sz="500" dirty="0" smtClean="0"/>
          </a:p>
          <a:p>
            <a:r>
              <a:rPr lang="nl-NL" sz="1400" dirty="0" smtClean="0"/>
              <a:t>ETC</a:t>
            </a:r>
            <a:r>
              <a:rPr lang="nl-NL" sz="1400" dirty="0" smtClean="0"/>
              <a:t>……</a:t>
            </a:r>
            <a:endParaRPr lang="en-US" sz="1400" dirty="0" smtClean="0"/>
          </a:p>
        </p:txBody>
      </p:sp>
      <p:sp>
        <p:nvSpPr>
          <p:cNvPr id="6" name="TextBox 5"/>
          <p:cNvSpPr txBox="1"/>
          <p:nvPr/>
        </p:nvSpPr>
        <p:spPr>
          <a:xfrm>
            <a:off x="6781800" y="152400"/>
            <a:ext cx="2057400" cy="400110"/>
          </a:xfrm>
          <a:prstGeom prst="rect">
            <a:avLst/>
          </a:prstGeom>
          <a:noFill/>
          <a:ln w="25400">
            <a:solidFill>
              <a:schemeClr val="tx1">
                <a:lumMod val="95000"/>
                <a:lumOff val="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accent6">
                    <a:lumMod val="75000"/>
                  </a:schemeClr>
                </a:solidFill>
              </a:rPr>
              <a:t>rs642961 </a:t>
            </a:r>
            <a:r>
              <a:rPr lang="en-US" sz="2000" dirty="0" smtClean="0"/>
              <a:t>(chr1p)</a:t>
            </a:r>
            <a:endParaRPr lang="en-US" sz="2000" b="1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3400" y="609600"/>
            <a:ext cx="800100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000" dirty="0" smtClean="0"/>
              <a:t>DIEXF</a:t>
            </a:r>
          </a:p>
          <a:p>
            <a:r>
              <a:rPr lang="en-US" sz="1400" i="1" dirty="0" smtClean="0"/>
              <a:t>Digestive Organ Expansion Factor Homolog (</a:t>
            </a:r>
            <a:r>
              <a:rPr lang="en-US" sz="1400" i="1" dirty="0" err="1" smtClean="0"/>
              <a:t>Zebrafish</a:t>
            </a:r>
            <a:r>
              <a:rPr lang="en-US" sz="1400" i="1" dirty="0" smtClean="0"/>
              <a:t>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09600" y="2438400"/>
            <a:ext cx="7772400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57250" indent="-857250"/>
            <a:r>
              <a:rPr lang="en-US" sz="1400" dirty="0" smtClean="0"/>
              <a:t>Function(s): The encoded protein regulates the p53 pathway to control the expansion growth of digestive organs (by similarity).</a:t>
            </a:r>
          </a:p>
          <a:p>
            <a:pPr marL="857250" indent="-857250"/>
            <a:endParaRPr lang="en-US" sz="1400" dirty="0" smtClean="0"/>
          </a:p>
          <a:p>
            <a:pPr marL="857250" indent="-857250"/>
            <a:endParaRPr lang="en-US" sz="1400" dirty="0" smtClean="0"/>
          </a:p>
          <a:p>
            <a:pPr marL="1597025" indent="-1597025"/>
            <a:r>
              <a:rPr lang="en-US" sz="1400" dirty="0" smtClean="0"/>
              <a:t>Associated disease(s): Mutations in this gene are associated with multiple myeloma and myeloma. </a:t>
            </a:r>
          </a:p>
          <a:p>
            <a:pPr marL="1597025" indent="-1597025"/>
            <a:endParaRPr lang="nl-NL" sz="1400" dirty="0" smtClean="0"/>
          </a:p>
          <a:p>
            <a:pPr marL="1597025" indent="-1597025"/>
            <a:endParaRPr lang="nl-NL" sz="1400" dirty="0" smtClean="0"/>
          </a:p>
          <a:p>
            <a:pPr marL="1597025" indent="-1597025"/>
            <a:r>
              <a:rPr lang="nl-NL" sz="1400" dirty="0" err="1" smtClean="0"/>
              <a:t>Associated</a:t>
            </a:r>
            <a:r>
              <a:rPr lang="nl-NL" sz="1400" dirty="0" smtClean="0"/>
              <a:t> </a:t>
            </a:r>
            <a:r>
              <a:rPr lang="nl-NL" sz="1400" dirty="0" err="1" smtClean="0"/>
              <a:t>syndrome</a:t>
            </a:r>
            <a:r>
              <a:rPr lang="nl-NL" sz="1400" dirty="0" smtClean="0"/>
              <a:t>(s): </a:t>
            </a:r>
            <a:r>
              <a:rPr lang="nl-NL" sz="1400" dirty="0" err="1" smtClean="0"/>
              <a:t>nothing</a:t>
            </a:r>
            <a:endParaRPr lang="nl-NL" sz="1400" dirty="0" smtClean="0"/>
          </a:p>
          <a:p>
            <a:pPr marL="1597025" indent="-1597025"/>
            <a:endParaRPr lang="nl-NL" sz="1400" dirty="0" smtClean="0"/>
          </a:p>
          <a:p>
            <a:pPr marL="1597025" indent="-1597025"/>
            <a:endParaRPr lang="nl-NL" sz="1400" dirty="0" smtClean="0"/>
          </a:p>
          <a:p>
            <a:pPr marL="1597025" indent="-1597025"/>
            <a:r>
              <a:rPr lang="nl-NL" sz="1400" dirty="0" err="1" smtClean="0"/>
              <a:t>Publications</a:t>
            </a:r>
            <a:r>
              <a:rPr lang="nl-NL" sz="1400" dirty="0" smtClean="0"/>
              <a:t> </a:t>
            </a:r>
            <a:r>
              <a:rPr lang="nl-NL" sz="1400" dirty="0" smtClean="0"/>
              <a:t>DIEXF/</a:t>
            </a:r>
            <a:r>
              <a:rPr lang="nl-NL" sz="1400" dirty="0" err="1" smtClean="0"/>
              <a:t>cleft</a:t>
            </a:r>
            <a:r>
              <a:rPr lang="nl-NL" sz="1400" dirty="0" smtClean="0"/>
              <a:t> </a:t>
            </a:r>
            <a:r>
              <a:rPr lang="nl-NL" sz="1400" dirty="0" smtClean="0"/>
              <a:t>(</a:t>
            </a:r>
            <a:r>
              <a:rPr lang="nl-NL" sz="1400" dirty="0" err="1" smtClean="0"/>
              <a:t>OFCs</a:t>
            </a:r>
            <a:r>
              <a:rPr lang="nl-NL" sz="1400" dirty="0" smtClean="0"/>
              <a:t>):  </a:t>
            </a:r>
            <a:r>
              <a:rPr lang="nl-NL" sz="1400" b="1" dirty="0" smtClean="0"/>
              <a:t>NO</a:t>
            </a:r>
            <a:endParaRPr lang="en-US" sz="1400" dirty="0" smtClean="0"/>
          </a:p>
        </p:txBody>
      </p:sp>
      <p:sp>
        <p:nvSpPr>
          <p:cNvPr id="6" name="TextBox 5"/>
          <p:cNvSpPr txBox="1"/>
          <p:nvPr/>
        </p:nvSpPr>
        <p:spPr>
          <a:xfrm>
            <a:off x="6781800" y="152400"/>
            <a:ext cx="2057400" cy="400110"/>
          </a:xfrm>
          <a:prstGeom prst="rect">
            <a:avLst/>
          </a:prstGeom>
          <a:noFill/>
          <a:ln w="25400">
            <a:solidFill>
              <a:schemeClr val="tx1">
                <a:lumMod val="95000"/>
                <a:lumOff val="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accent6">
                    <a:lumMod val="75000"/>
                  </a:schemeClr>
                </a:solidFill>
              </a:rPr>
              <a:t>rs642961 </a:t>
            </a:r>
            <a:r>
              <a:rPr lang="en-US" sz="2000" dirty="0" smtClean="0"/>
              <a:t>(chr1p)</a:t>
            </a:r>
            <a:endParaRPr lang="en-US" sz="2000" b="1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3400" y="609600"/>
            <a:ext cx="800100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000" dirty="0" smtClean="0"/>
              <a:t>SYT14</a:t>
            </a:r>
          </a:p>
          <a:p>
            <a:r>
              <a:rPr lang="nl-NL" sz="1400" i="1" dirty="0" err="1" smtClean="0"/>
              <a:t>Synaptotagmin</a:t>
            </a:r>
            <a:r>
              <a:rPr lang="nl-NL" sz="1400" i="1" dirty="0" smtClean="0"/>
              <a:t> XIV</a:t>
            </a:r>
            <a:endParaRPr lang="en-US" sz="1400" i="1" dirty="0" smtClean="0"/>
          </a:p>
        </p:txBody>
      </p:sp>
      <p:sp>
        <p:nvSpPr>
          <p:cNvPr id="5" name="TextBox 4"/>
          <p:cNvSpPr txBox="1"/>
          <p:nvPr/>
        </p:nvSpPr>
        <p:spPr>
          <a:xfrm>
            <a:off x="609600" y="2057400"/>
            <a:ext cx="7772400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57250" indent="-857250"/>
            <a:r>
              <a:rPr lang="en-US" sz="1400" dirty="0" smtClean="0"/>
              <a:t>Function(s): This gene is a member of the </a:t>
            </a:r>
            <a:r>
              <a:rPr lang="en-US" sz="1400" dirty="0" err="1" smtClean="0"/>
              <a:t>synaptotagmin</a:t>
            </a:r>
            <a:r>
              <a:rPr lang="en-US" sz="1400" dirty="0" smtClean="0"/>
              <a:t> gene family and encodes a protein similar to other family members that mediate membrane trafficking in synaptic transmission. The encoded protein is a calcium-independent </a:t>
            </a:r>
            <a:r>
              <a:rPr lang="en-US" sz="1400" dirty="0" err="1" smtClean="0"/>
              <a:t>synaptotagmin</a:t>
            </a:r>
            <a:r>
              <a:rPr lang="en-US" sz="1400" dirty="0" smtClean="0"/>
              <a:t>. It may be involved in the trafficking and </a:t>
            </a:r>
            <a:r>
              <a:rPr lang="en-US" sz="1400" dirty="0" err="1" smtClean="0"/>
              <a:t>exocytosis</a:t>
            </a:r>
            <a:r>
              <a:rPr lang="en-US" sz="1400" dirty="0" smtClean="0"/>
              <a:t> of </a:t>
            </a:r>
            <a:r>
              <a:rPr lang="en-US" sz="1400" dirty="0" err="1" smtClean="0"/>
              <a:t>secretory</a:t>
            </a:r>
            <a:r>
              <a:rPr lang="en-US" sz="1400" dirty="0" smtClean="0"/>
              <a:t> vesicles in non-neuronal tissues.</a:t>
            </a:r>
          </a:p>
          <a:p>
            <a:pPr marL="857250" indent="-857250"/>
            <a:endParaRPr lang="en-US" sz="1400" dirty="0" smtClean="0"/>
          </a:p>
          <a:p>
            <a:pPr marL="857250" indent="-857250"/>
            <a:endParaRPr lang="en-US" sz="1400" dirty="0" smtClean="0"/>
          </a:p>
          <a:p>
            <a:pPr marL="1597025" indent="-1597025"/>
            <a:r>
              <a:rPr lang="en-US" sz="1400" dirty="0" smtClean="0"/>
              <a:t>Associated disease(s): Mutations in this gene are a cause of </a:t>
            </a:r>
            <a:r>
              <a:rPr lang="en-US" sz="1400" dirty="0" err="1" smtClean="0"/>
              <a:t>autosomal</a:t>
            </a:r>
            <a:r>
              <a:rPr lang="en-US" sz="1400" dirty="0" smtClean="0"/>
              <a:t> recessive </a:t>
            </a:r>
            <a:r>
              <a:rPr lang="en-US" sz="1400" dirty="0" err="1" smtClean="0"/>
              <a:t>spinocerebellar</a:t>
            </a:r>
            <a:r>
              <a:rPr lang="en-US" sz="1400" dirty="0" smtClean="0"/>
              <a:t> ataxia-11 (SCAR11), and a t(1;3) translocation of this gene has been associated with </a:t>
            </a:r>
            <a:r>
              <a:rPr lang="en-US" sz="1400" dirty="0" err="1" smtClean="0"/>
              <a:t>neurodevelopmental</a:t>
            </a:r>
            <a:r>
              <a:rPr lang="en-US" sz="1400" dirty="0" smtClean="0"/>
              <a:t> abnormalities.</a:t>
            </a:r>
          </a:p>
          <a:p>
            <a:pPr marL="1597025" indent="-1597025"/>
            <a:endParaRPr lang="nl-NL" sz="1400" dirty="0" smtClean="0"/>
          </a:p>
          <a:p>
            <a:pPr marL="1597025" indent="-1597025"/>
            <a:endParaRPr lang="nl-NL" sz="1400" dirty="0" smtClean="0"/>
          </a:p>
          <a:p>
            <a:pPr marL="1597025" indent="-1597025"/>
            <a:r>
              <a:rPr lang="nl-NL" sz="1400" dirty="0" err="1" smtClean="0"/>
              <a:t>Associated</a:t>
            </a:r>
            <a:r>
              <a:rPr lang="nl-NL" sz="1400" dirty="0" smtClean="0"/>
              <a:t> </a:t>
            </a:r>
            <a:r>
              <a:rPr lang="nl-NL" sz="1400" dirty="0" err="1" smtClean="0"/>
              <a:t>syndrome</a:t>
            </a:r>
            <a:r>
              <a:rPr lang="nl-NL" sz="1400" dirty="0" smtClean="0"/>
              <a:t>(s): </a:t>
            </a:r>
            <a:r>
              <a:rPr lang="nl-NL" sz="1400" dirty="0" err="1" smtClean="0"/>
              <a:t>nothing</a:t>
            </a:r>
            <a:endParaRPr lang="nl-NL" sz="1400" dirty="0" smtClean="0"/>
          </a:p>
          <a:p>
            <a:pPr marL="1597025" indent="-1597025"/>
            <a:endParaRPr lang="nl-NL" sz="1400" dirty="0" smtClean="0"/>
          </a:p>
          <a:p>
            <a:pPr marL="1597025" indent="-1597025"/>
            <a:endParaRPr lang="nl-NL" sz="1400" dirty="0" smtClean="0"/>
          </a:p>
          <a:p>
            <a:pPr marL="1597025" indent="-1597025"/>
            <a:r>
              <a:rPr lang="nl-NL" sz="1400" dirty="0" err="1" smtClean="0"/>
              <a:t>Publications</a:t>
            </a:r>
            <a:r>
              <a:rPr lang="nl-NL" sz="1400" dirty="0" smtClean="0"/>
              <a:t> </a:t>
            </a:r>
            <a:r>
              <a:rPr lang="nl-NL" sz="1400" dirty="0" smtClean="0"/>
              <a:t>SYT14/</a:t>
            </a:r>
            <a:r>
              <a:rPr lang="nl-NL" sz="1400" dirty="0" err="1" smtClean="0"/>
              <a:t>cleft</a:t>
            </a:r>
            <a:r>
              <a:rPr lang="nl-NL" sz="1400" dirty="0" smtClean="0"/>
              <a:t> </a:t>
            </a:r>
            <a:r>
              <a:rPr lang="nl-NL" sz="1400" dirty="0" smtClean="0"/>
              <a:t>(</a:t>
            </a:r>
            <a:r>
              <a:rPr lang="nl-NL" sz="1400" dirty="0" err="1" smtClean="0"/>
              <a:t>OFCs</a:t>
            </a:r>
            <a:r>
              <a:rPr lang="nl-NL" sz="1400" dirty="0" smtClean="0"/>
              <a:t>):  </a:t>
            </a:r>
            <a:r>
              <a:rPr lang="nl-NL" sz="1400" b="1" dirty="0" smtClean="0"/>
              <a:t>NO</a:t>
            </a:r>
            <a:endParaRPr lang="en-US" sz="1400" dirty="0" smtClean="0"/>
          </a:p>
        </p:txBody>
      </p:sp>
      <p:sp>
        <p:nvSpPr>
          <p:cNvPr id="6" name="TextBox 5"/>
          <p:cNvSpPr txBox="1"/>
          <p:nvPr/>
        </p:nvSpPr>
        <p:spPr>
          <a:xfrm>
            <a:off x="6781800" y="152400"/>
            <a:ext cx="2057400" cy="400110"/>
          </a:xfrm>
          <a:prstGeom prst="rect">
            <a:avLst/>
          </a:prstGeom>
          <a:noFill/>
          <a:ln w="25400">
            <a:solidFill>
              <a:schemeClr val="tx1">
                <a:lumMod val="95000"/>
                <a:lumOff val="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accent6">
                    <a:lumMod val="75000"/>
                  </a:schemeClr>
                </a:solidFill>
              </a:rPr>
              <a:t>rs642961 </a:t>
            </a:r>
            <a:r>
              <a:rPr lang="en-US" sz="2000" dirty="0" smtClean="0"/>
              <a:t>(chr1p)</a:t>
            </a:r>
            <a:endParaRPr lang="en-US" sz="2000" b="1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425</TotalTime>
  <Words>1744</Words>
  <Application>Microsoft Office PowerPoint</Application>
  <PresentationFormat>On-screen Show (4:3)</PresentationFormat>
  <Paragraphs>399</Paragraphs>
  <Slides>29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0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/>
  <cp:lastModifiedBy>DTSM installatie account</cp:lastModifiedBy>
  <cp:revision>43</cp:revision>
  <dcterms:created xsi:type="dcterms:W3CDTF">2006-08-16T00:00:00Z</dcterms:created>
  <dcterms:modified xsi:type="dcterms:W3CDTF">2014-07-08T07:15:12Z</dcterms:modified>
</cp:coreProperties>
</file>