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5" r:id="rId5"/>
    <p:sldId id="266" r:id="rId6"/>
    <p:sldId id="269" r:id="rId7"/>
    <p:sldId id="270" r:id="rId8"/>
    <p:sldId id="271" r:id="rId9"/>
    <p:sldId id="477" r:id="rId10"/>
    <p:sldId id="483" r:id="rId11"/>
    <p:sldId id="268" r:id="rId12"/>
    <p:sldId id="281" r:id="rId13"/>
    <p:sldId id="280" r:id="rId14"/>
    <p:sldId id="282" r:id="rId15"/>
    <p:sldId id="283" r:id="rId16"/>
    <p:sldId id="273" r:id="rId17"/>
    <p:sldId id="478" r:id="rId18"/>
    <p:sldId id="284" r:id="rId19"/>
    <p:sldId id="286" r:id="rId20"/>
    <p:sldId id="272" r:id="rId21"/>
    <p:sldId id="479" r:id="rId22"/>
    <p:sldId id="484" r:id="rId23"/>
    <p:sldId id="485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213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0BA40-A4B1-432E-929F-20D61C717447}" type="datetimeFigureOut">
              <a:rPr lang="en-NL" smtClean="0"/>
              <a:t>04/08/2022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3D021-68E8-4497-BE84-8B02DDEC7378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3492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98-021-01015-w#ref-CR57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0208a3fe3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0208a3fe3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Gautam</a:t>
            </a:r>
            <a:r>
              <a:rPr lang="nl-NL" dirty="0"/>
              <a:t>: </a:t>
            </a:r>
            <a:r>
              <a:rPr lang="nl-NL" dirty="0" err="1"/>
              <a:t>expect</a:t>
            </a:r>
            <a:r>
              <a:rPr lang="nl-NL" dirty="0"/>
              <a:t> </a:t>
            </a:r>
            <a:r>
              <a:rPr lang="nl-NL" dirty="0" err="1"/>
              <a:t>cells</a:t>
            </a:r>
            <a:r>
              <a:rPr lang="nl-NL" dirty="0"/>
              <a:t>: 6000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First, cells expressing &lt; 15% of mitochondrial genes for all primary tissues datasets</a:t>
            </a:r>
            <a:endParaRPr lang="nl-N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&gt;200 for human donor 72 cornea; 200-8,500 for human donor 73 cornea; 200-6,000 for human donor 76 cornea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Third, cells with less than the following numbers of total UMIs were retained:100K for human donor 72 cornea; 60K for human donor 73 cornea; 30K for human donor 76 cornea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Fourth, we identified doublets using by the python package ‘Scrublet’3 (https://github.com/AllonKleinLab/scrublet) with the default parameters and cells with less than following doublet scores were retained:0.20 for human donor 72 cornea; 0.23 for human donor 73 cornea; 0.23 for human donor 76 cornea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Fifth, genes were retained in the data if they were expressed in ≥ 3 cells. The Seurat’ </a:t>
            </a:r>
            <a:r>
              <a:rPr lang="en-US" dirty="0" err="1"/>
              <a:t>NormalizeData</a:t>
            </a:r>
            <a:r>
              <a:rPr lang="en-US" dirty="0"/>
              <a:t>’ function was used to perform an additional cell-cell </a:t>
            </a:r>
            <a:r>
              <a:rPr lang="en-US" dirty="0" err="1"/>
              <a:t>normalisation</a:t>
            </a:r>
            <a:r>
              <a:rPr lang="en-US" dirty="0"/>
              <a:t>, and the Seurat ‘merge’ function was used to combine the multiple libraries for each analysis.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Collin: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Doubletfinder</a:t>
            </a:r>
            <a:r>
              <a:rPr lang="en-US" dirty="0"/>
              <a:t> R? Unclear with which parameters?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1000 reads or 500 genes or greater than 15% mitochondrial reads.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Catala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More specifically, cells with at least 1000 UMIs per cell and less than 20% mitochondrial gene content were retained for analysis.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Putative doublets were computationally identified using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-apple-system"/>
              </a:rPr>
              <a:t>scDblFinder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 (v1.2.0)</a:t>
            </a:r>
            <a:r>
              <a:rPr lang="en-US" b="0" i="0" baseline="30000" dirty="0">
                <a:solidFill>
                  <a:srgbClr val="006699"/>
                </a:solidFill>
                <a:effectLst/>
                <a:latin typeface="-apple-system"/>
                <a:hlinkClick r:id="rId3" tooltip="Germain, P.-L. scDblFinder: scDblFinder. R package version 1.2.0. (2020)."/>
              </a:rPr>
              <a:t>57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rgbClr val="222222"/>
              </a:solidFill>
              <a:effectLst/>
              <a:latin typeface="-apple-syste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I will use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-apple-system"/>
              </a:rPr>
              <a:t>DoubletFinder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 as well for all datasets: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https://www.sciencedirect.com/science/article/pii/S2405471220304592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238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C5C-4CC9-4F66-B259-12996C8705E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A819-3D2B-4D19-9082-C187D8BF1E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3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C5C-4CC9-4F66-B259-12996C8705E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A819-3D2B-4D19-9082-C187D8BF1E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3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C5C-4CC9-4F66-B259-12996C8705E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A819-3D2B-4D19-9082-C187D8BF1E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00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l" smtClean="0"/>
              <a:pPr/>
              <a:t>‹nr.›</a:t>
            </a:fld>
            <a:endParaRPr lang="nl"/>
          </a:p>
        </p:txBody>
      </p:sp>
    </p:spTree>
    <p:extLst>
      <p:ext uri="{BB962C8B-B14F-4D97-AF65-F5344CB8AC3E}">
        <p14:creationId xmlns:p14="http://schemas.microsoft.com/office/powerpoint/2010/main" val="130752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C5C-4CC9-4F66-B259-12996C8705E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A819-3D2B-4D19-9082-C187D8BF1E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0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C5C-4CC9-4F66-B259-12996C8705E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A819-3D2B-4D19-9082-C187D8BF1E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6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C5C-4CC9-4F66-B259-12996C8705E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A819-3D2B-4D19-9082-C187D8BF1E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2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C5C-4CC9-4F66-B259-12996C8705E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A819-3D2B-4D19-9082-C187D8BF1E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9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C5C-4CC9-4F66-B259-12996C8705E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A819-3D2B-4D19-9082-C187D8BF1E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3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C5C-4CC9-4F66-B259-12996C8705E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A819-3D2B-4D19-9082-C187D8BF1E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1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C5C-4CC9-4F66-B259-12996C8705E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A819-3D2B-4D19-9082-C187D8BF1E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1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C5C-4CC9-4F66-B259-12996C8705E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A819-3D2B-4D19-9082-C187D8BF1E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0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54C5C-4CC9-4F66-B259-12996C8705E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AA819-3D2B-4D19-9082-C187D8BF1E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1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aezlab.github.io/dorothea/" TargetMode="External"/><Relationship Id="rId2" Type="http://schemas.openxmlformats.org/officeDocument/2006/relationships/hyperlink" Target="https://saezlab.github.io/progen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sea-msigdb.org/gsea/msigdb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347200" cy="2387600"/>
          </a:xfrm>
        </p:spPr>
        <p:txBody>
          <a:bodyPr/>
          <a:lstStyle/>
          <a:p>
            <a:r>
              <a:rPr lang="en-US" dirty="0" err="1"/>
              <a:t>scRNAseq</a:t>
            </a:r>
            <a:r>
              <a:rPr lang="en-US" dirty="0"/>
              <a:t> iPSC to </a:t>
            </a:r>
            <a:r>
              <a:rPr lang="en-US" dirty="0" err="1"/>
              <a:t>iLSC</a:t>
            </a:r>
            <a:r>
              <a:rPr lang="en-US" dirty="0"/>
              <a:t> protocol</a:t>
            </a:r>
          </a:p>
        </p:txBody>
      </p:sp>
    </p:spTree>
    <p:extLst>
      <p:ext uri="{BB962C8B-B14F-4D97-AF65-F5344CB8AC3E}">
        <p14:creationId xmlns:p14="http://schemas.microsoft.com/office/powerpoint/2010/main" val="1073043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C1451921-BF81-477A-9E3D-339E3DBBE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280" y="499208"/>
            <a:ext cx="10333822" cy="575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21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F81C4-CCD6-496F-8A73-C7253DE5E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0" y="0"/>
            <a:ext cx="4082430" cy="1325563"/>
          </a:xfrm>
        </p:spPr>
        <p:txBody>
          <a:bodyPr/>
          <a:lstStyle/>
          <a:p>
            <a:r>
              <a:rPr lang="en-US" dirty="0"/>
              <a:t>SVM annotation</a:t>
            </a:r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F712CC-141B-4C33-9D25-142C6DDBB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279" y="195943"/>
            <a:ext cx="6706818" cy="66620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C05DB4-E2E3-4EB0-B74B-9041EBA361CC}"/>
              </a:ext>
            </a:extLst>
          </p:cNvPr>
          <p:cNvSpPr txBox="1"/>
          <p:nvPr/>
        </p:nvSpPr>
        <p:spPr>
          <a:xfrm>
            <a:off x="514903" y="1560885"/>
            <a:ext cx="467788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LESC </a:t>
            </a:r>
            <a:r>
              <a:rPr lang="en-US" i="1" dirty="0"/>
              <a:t>(proliferative/transient amplifying LSCs):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vitro amplified LSCs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induced LSCs annotate to LESCs (proliferative LSCs)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Corneal fibroblasts: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Multipotent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multipotent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Day11-3</a:t>
            </a:r>
          </a:p>
        </p:txBody>
      </p:sp>
    </p:spTree>
    <p:extLst>
      <p:ext uri="{BB962C8B-B14F-4D97-AF65-F5344CB8AC3E}">
        <p14:creationId xmlns:p14="http://schemas.microsoft.com/office/powerpoint/2010/main" val="3747521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90FB3-A364-43AF-A8B9-6FC00FBFF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(list) enrichments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D9392-51C1-485C-B22A-737732EA1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Three different sources: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Progeny signaling pathway target genes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>
                <a:hlinkClick r:id="rId2"/>
              </a:rPr>
              <a:t>https://saezlab.github.io/progeny/</a:t>
            </a:r>
            <a:r>
              <a:rPr lang="en-US" dirty="0"/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dorothea</a:t>
            </a:r>
            <a:r>
              <a:rPr lang="en-US" dirty="0"/>
              <a:t> TF-target gene collection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>
                <a:hlinkClick r:id="rId3"/>
              </a:rPr>
              <a:t>https://saezlab.github.io/dorothea/</a:t>
            </a:r>
            <a:r>
              <a:rPr lang="en-US" dirty="0"/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mysigDB</a:t>
            </a:r>
            <a:r>
              <a:rPr lang="en-US" dirty="0"/>
              <a:t> </a:t>
            </a:r>
            <a:r>
              <a:rPr lang="en-US" dirty="0" err="1"/>
              <a:t>geneset</a:t>
            </a:r>
            <a:r>
              <a:rPr lang="en-US" dirty="0"/>
              <a:t> collections (plural, multiple databases!)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>
                <a:hlinkClick r:id="rId4"/>
              </a:rPr>
              <a:t>https://www.gsea-msigdb.org/gsea/msigdb/</a:t>
            </a:r>
            <a:r>
              <a:rPr lang="en-US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EED1B-43AA-4046-8378-2A0F8613FEAE}"/>
              </a:ext>
            </a:extLst>
          </p:cNvPr>
          <p:cNvSpPr txBox="1"/>
          <p:nvPr/>
        </p:nvSpPr>
        <p:spPr>
          <a:xfrm>
            <a:off x="1266825" y="5922388"/>
            <a:ext cx="1104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/>
              <a:t>Are genes from source X enriched in the marker gene lists?</a:t>
            </a:r>
          </a:p>
        </p:txBody>
      </p:sp>
    </p:spTree>
    <p:extLst>
      <p:ext uri="{BB962C8B-B14F-4D97-AF65-F5344CB8AC3E}">
        <p14:creationId xmlns:p14="http://schemas.microsoft.com/office/powerpoint/2010/main" val="3258295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8E238F3-49FD-4F59-B303-FED914CF5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043" y="1714500"/>
            <a:ext cx="4163137" cy="4138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7AFFCF-03C9-4F7B-8EEC-54C97B28D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17" y="1095375"/>
            <a:ext cx="5695615" cy="53768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EDB88B-E2D4-441E-AB24-D2CBAF8AF0E3}"/>
              </a:ext>
            </a:extLst>
          </p:cNvPr>
          <p:cNvSpPr txBox="1"/>
          <p:nvPr/>
        </p:nvSpPr>
        <p:spPr>
          <a:xfrm>
            <a:off x="276225" y="2630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1. 	Progeny signaling pathway target gene enrichment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D7603E-D334-490A-B345-C97B83CCF9F8}"/>
              </a:ext>
            </a:extLst>
          </p:cNvPr>
          <p:cNvSpPr txBox="1"/>
          <p:nvPr/>
        </p:nvSpPr>
        <p:spPr>
          <a:xfrm>
            <a:off x="6572802" y="855882"/>
            <a:ext cx="48571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Multipotent 2,3 and d11-1,3 are enriched for: TGFB, PI3K &amp; WNT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E11A08-08C7-4969-A4D8-AB1D83EB1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517" y="1731346"/>
            <a:ext cx="4114087" cy="41508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EF0C10-A3FF-4CDE-971A-EC8A5A8974E5}"/>
              </a:ext>
            </a:extLst>
          </p:cNvPr>
          <p:cNvSpPr txBox="1"/>
          <p:nvPr/>
        </p:nvSpPr>
        <p:spPr>
          <a:xfrm>
            <a:off x="6752117" y="5877709"/>
            <a:ext cx="4677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vitro LSC &amp; iLSC_1 are enriched for EGFR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B15E6A-9881-4A25-A6F5-0648A0CB0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0991" y="1689902"/>
            <a:ext cx="4163137" cy="41878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C4175B-058B-4A5E-B871-45B18508DBC4}"/>
              </a:ext>
            </a:extLst>
          </p:cNvPr>
          <p:cNvSpPr txBox="1"/>
          <p:nvPr/>
        </p:nvSpPr>
        <p:spPr>
          <a:xfrm>
            <a:off x="6752116" y="6287571"/>
            <a:ext cx="6011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Potentially </a:t>
            </a:r>
            <a:r>
              <a:rPr lang="en-US" dirty="0" err="1"/>
              <a:t>inhb</a:t>
            </a:r>
            <a:r>
              <a:rPr lang="en-US" dirty="0"/>
              <a:t>. WNT during differentiation?</a:t>
            </a:r>
          </a:p>
        </p:txBody>
      </p:sp>
    </p:spTree>
    <p:extLst>
      <p:ext uri="{BB962C8B-B14F-4D97-AF65-F5344CB8AC3E}">
        <p14:creationId xmlns:p14="http://schemas.microsoft.com/office/powerpoint/2010/main" val="269580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1EDB88B-E2D4-441E-AB24-D2CBAF8AF0E3}"/>
              </a:ext>
            </a:extLst>
          </p:cNvPr>
          <p:cNvSpPr txBox="1"/>
          <p:nvPr/>
        </p:nvSpPr>
        <p:spPr>
          <a:xfrm>
            <a:off x="276225" y="2630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2. 	Dorothea TF target gene enrichment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D7603E-D334-490A-B345-C97B83CCF9F8}"/>
              </a:ext>
            </a:extLst>
          </p:cNvPr>
          <p:cNvSpPr txBox="1"/>
          <p:nvPr/>
        </p:nvSpPr>
        <p:spPr>
          <a:xfrm>
            <a:off x="6662459" y="1323954"/>
            <a:ext cx="48571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Pluripotency TFs target genes are enriched in pluripotent 1 &amp; multipotent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EF0C10-A3FF-4CDE-971A-EC8A5A8974E5}"/>
              </a:ext>
            </a:extLst>
          </p:cNvPr>
          <p:cNvSpPr txBox="1"/>
          <p:nvPr/>
        </p:nvSpPr>
        <p:spPr>
          <a:xfrm>
            <a:off x="6662459" y="1970285"/>
            <a:ext cx="46778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Mesenchymal TFs target genes are enriched in multipotent 2,3 d11 1,2&amp;3 </a:t>
            </a:r>
          </a:p>
          <a:p>
            <a:r>
              <a:rPr lang="en-US" dirty="0"/>
              <a:t>      (ZEB2, NR2F2, SNAI1)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F07C13-AED5-4A21-871C-A50479FB7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62" y="1030361"/>
            <a:ext cx="6213140" cy="60906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73D329-DD60-45CF-A244-69282872AAC1}"/>
              </a:ext>
            </a:extLst>
          </p:cNvPr>
          <p:cNvSpPr txBox="1"/>
          <p:nvPr/>
        </p:nvSpPr>
        <p:spPr>
          <a:xfrm>
            <a:off x="6662459" y="2875355"/>
            <a:ext cx="4677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Epithelial and general TFs target genes are enriched in d11_1 </a:t>
            </a:r>
            <a:r>
              <a:rPr lang="en-US" dirty="0" err="1"/>
              <a:t>iLSC</a:t>
            </a:r>
            <a:r>
              <a:rPr lang="en-US" dirty="0"/>
              <a:t> and in vivo LSCs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(TFAP2A, TP63, KLF5-6, GRHL2, RARA, REL, NFKB1, JUN)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38713D-F5A8-4250-8319-C619FCE64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459" y="4112963"/>
            <a:ext cx="5014908" cy="24491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4FCDF2-B363-4B4C-91EA-7FDFEE543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134" y="4098262"/>
            <a:ext cx="4929726" cy="24785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DAD44C-E9F2-4D14-A131-C188A2E98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1" y="4112963"/>
            <a:ext cx="5112224" cy="25443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955AC5-8C81-4A9F-BCAF-9462201CE4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2459" y="4043165"/>
            <a:ext cx="5328211" cy="261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7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8BAFF2-3069-4E40-8E08-3C9C3C789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0" y="115687"/>
            <a:ext cx="7292975" cy="67827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A92FE5-6981-4A25-9427-D5ADE315BC45}"/>
              </a:ext>
            </a:extLst>
          </p:cNvPr>
          <p:cNvSpPr txBox="1"/>
          <p:nvPr/>
        </p:nvSpPr>
        <p:spPr>
          <a:xfrm>
            <a:off x="276225" y="2630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2. 	</a:t>
            </a:r>
            <a:r>
              <a:rPr lang="en-US" b="1" dirty="0" err="1"/>
              <a:t>MSigDB</a:t>
            </a:r>
            <a:r>
              <a:rPr lang="en-US" b="1" dirty="0"/>
              <a:t> gene sets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2172AC-3CE3-4F4B-8C57-5540321C4FB2}"/>
              </a:ext>
            </a:extLst>
          </p:cNvPr>
          <p:cNvSpPr txBox="1"/>
          <p:nvPr/>
        </p:nvSpPr>
        <p:spPr>
          <a:xfrm>
            <a:off x="571501" y="998757"/>
            <a:ext cx="35052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Databases of most interest: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 (Hallmark gene sets, well defined biological states or process)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C2, Curated gene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C8, cell type signature gene sets</a:t>
            </a:r>
          </a:p>
        </p:txBody>
      </p:sp>
    </p:spTree>
    <p:extLst>
      <p:ext uri="{BB962C8B-B14F-4D97-AF65-F5344CB8AC3E}">
        <p14:creationId xmlns:p14="http://schemas.microsoft.com/office/powerpoint/2010/main" val="264898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2BC3C-439D-48E3-B5B1-3AD33796E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Notabale</a:t>
            </a:r>
            <a:r>
              <a:rPr lang="en-US" dirty="0"/>
              <a:t> </a:t>
            </a:r>
            <a:r>
              <a:rPr lang="en-US" dirty="0" err="1"/>
              <a:t>Halmark</a:t>
            </a:r>
            <a:r>
              <a:rPr lang="en-US" dirty="0"/>
              <a:t> </a:t>
            </a:r>
            <a:r>
              <a:rPr lang="en-US" dirty="0" err="1"/>
              <a:t>geneset</a:t>
            </a:r>
            <a:r>
              <a:rPr lang="en-US" dirty="0"/>
              <a:t> enriched:</a:t>
            </a:r>
            <a:br>
              <a:rPr lang="en-US" dirty="0"/>
            </a:br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E763A5-0A7D-46BE-AB04-07FFF023D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2012129"/>
            <a:ext cx="4789488" cy="45712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C3B0F0-D6F5-47E9-AE7A-782855F013BE}"/>
              </a:ext>
            </a:extLst>
          </p:cNvPr>
          <p:cNvSpPr txBox="1"/>
          <p:nvPr/>
        </p:nvSpPr>
        <p:spPr>
          <a:xfrm>
            <a:off x="1531659" y="1321356"/>
            <a:ext cx="48571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EMT transition: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73F723-C22E-4AD8-A925-E466ED141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574" y="1466486"/>
            <a:ext cx="4729914" cy="469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27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E1F1C3-E4E5-4554-B99F-AD1B819A4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217" y="1335088"/>
            <a:ext cx="4868783" cy="46043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B91E37-6814-42B1-A523-CFC3A8E498D0}"/>
              </a:ext>
            </a:extLst>
          </p:cNvPr>
          <p:cNvSpPr txBox="1"/>
          <p:nvPr/>
        </p:nvSpPr>
        <p:spPr>
          <a:xfrm>
            <a:off x="1506438" y="907785"/>
            <a:ext cx="48571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TNF sign via NFKB: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865844-58A9-4035-AC3B-BBD3C12CC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07785"/>
            <a:ext cx="5118279" cy="519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71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2BC3C-439D-48E3-B5B1-3AD33796E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err="1"/>
              <a:t>Notabale</a:t>
            </a:r>
            <a:r>
              <a:rPr lang="en-US" dirty="0"/>
              <a:t> C2 curated </a:t>
            </a:r>
            <a:r>
              <a:rPr lang="en-US" dirty="0" err="1"/>
              <a:t>genesets</a:t>
            </a:r>
            <a:r>
              <a:rPr lang="en-US" dirty="0"/>
              <a:t> enriched:</a:t>
            </a:r>
            <a:br>
              <a:rPr lang="en-US" dirty="0"/>
            </a:br>
            <a:endParaRPr lang="en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13308-A607-4284-9C23-53DE5B015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078"/>
            <a:ext cx="9385300" cy="618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89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2BC3C-439D-48E3-B5B1-3AD33796E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err="1"/>
              <a:t>Notabale</a:t>
            </a:r>
            <a:r>
              <a:rPr lang="en-US" dirty="0"/>
              <a:t> C8 cell type signatures:</a:t>
            </a:r>
            <a:br>
              <a:rPr lang="en-US" dirty="0"/>
            </a:br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030C8B-1215-4EDF-A03E-CF122B8AE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21" y="662781"/>
            <a:ext cx="10029979" cy="60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1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41552"/>
            <a:ext cx="10515600" cy="1325563"/>
          </a:xfrm>
        </p:spPr>
        <p:txBody>
          <a:bodyPr/>
          <a:lstStyle/>
          <a:p>
            <a:r>
              <a:rPr lang="en-US" dirty="0"/>
              <a:t>Per plate QC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302A39-C631-47F0-98D8-BB8EB1E3E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571" y="-41552"/>
            <a:ext cx="7328562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5CFBF3-97A3-40B0-9B51-948C6AE00EEE}"/>
              </a:ext>
            </a:extLst>
          </p:cNvPr>
          <p:cNvSpPr txBox="1"/>
          <p:nvPr/>
        </p:nvSpPr>
        <p:spPr>
          <a:xfrm>
            <a:off x="132324" y="1284010"/>
            <a:ext cx="469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Batch 3 best quality so far!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1A9B88-7DB9-483C-9498-89E959CE8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87" y="1861652"/>
            <a:ext cx="2476500" cy="3638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6A868D-C369-4737-8257-9161ABDDD843}"/>
              </a:ext>
            </a:extLst>
          </p:cNvPr>
          <p:cNvSpPr txBox="1"/>
          <p:nvPr/>
        </p:nvSpPr>
        <p:spPr>
          <a:xfrm>
            <a:off x="132323" y="5980418"/>
            <a:ext cx="469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Especially many more d11&amp;d24 cells!</a:t>
            </a:r>
          </a:p>
        </p:txBody>
      </p:sp>
    </p:spTree>
    <p:extLst>
      <p:ext uri="{BB962C8B-B14F-4D97-AF65-F5344CB8AC3E}">
        <p14:creationId xmlns:p14="http://schemas.microsoft.com/office/powerpoint/2010/main" val="3704271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495B-C1B4-4E8E-A0D6-982DF01E2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comparisons:</a:t>
            </a:r>
            <a:endParaRPr lang="en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E020AE-A3A1-4FCC-A803-2302C2A000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8" r="49184"/>
          <a:stretch/>
        </p:blipFill>
        <p:spPr>
          <a:xfrm>
            <a:off x="5849815" y="853515"/>
            <a:ext cx="6068999" cy="46245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22F5A8-BF87-433B-9BA9-B00957A153F7}"/>
              </a:ext>
            </a:extLst>
          </p:cNvPr>
          <p:cNvSpPr txBox="1"/>
          <p:nvPr/>
        </p:nvSpPr>
        <p:spPr>
          <a:xfrm>
            <a:off x="514903" y="1560885"/>
            <a:ext cx="46778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Pluripotent vs multipotent1</a:t>
            </a:r>
          </a:p>
          <a:p>
            <a:endParaRPr lang="en-US" dirty="0"/>
          </a:p>
          <a:p>
            <a:r>
              <a:rPr lang="en-US" dirty="0"/>
              <a:t>iLSC1 vs iLSC2</a:t>
            </a:r>
          </a:p>
          <a:p>
            <a:endParaRPr lang="en-US" dirty="0"/>
          </a:p>
          <a:p>
            <a:r>
              <a:rPr lang="en-US" dirty="0" err="1"/>
              <a:t>iLSCs</a:t>
            </a:r>
            <a:r>
              <a:rPr lang="en-US" dirty="0"/>
              <a:t> vs in vitro LSCs</a:t>
            </a:r>
          </a:p>
        </p:txBody>
      </p:sp>
    </p:spTree>
    <p:extLst>
      <p:ext uri="{BB962C8B-B14F-4D97-AF65-F5344CB8AC3E}">
        <p14:creationId xmlns:p14="http://schemas.microsoft.com/office/powerpoint/2010/main" val="2768207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AB16425A-6FA8-4607-9F74-31C5BD5AC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509" y="0"/>
            <a:ext cx="3786369" cy="379868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C4249EB5-BFB8-4866-B84E-EEC146625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778" y="48986"/>
            <a:ext cx="3959276" cy="396784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31FAB27-89C9-4361-A4BD-5895AFC030A1}"/>
              </a:ext>
            </a:extLst>
          </p:cNvPr>
          <p:cNvSpPr txBox="1"/>
          <p:nvPr/>
        </p:nvSpPr>
        <p:spPr>
          <a:xfrm>
            <a:off x="86946" y="147348"/>
            <a:ext cx="1530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Pluripotent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072A5FB-3B49-405E-BBF7-2AA0A0BB4BA2}"/>
              </a:ext>
            </a:extLst>
          </p:cNvPr>
          <p:cNvSpPr txBox="1"/>
          <p:nvPr/>
        </p:nvSpPr>
        <p:spPr>
          <a:xfrm>
            <a:off x="5839165" y="61867"/>
            <a:ext cx="1530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Multipotent1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D4BAB0DE-A922-4F9E-9045-B62C637B2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397424"/>
              </p:ext>
            </p:extLst>
          </p:nvPr>
        </p:nvGraphicFramePr>
        <p:xfrm>
          <a:off x="86946" y="3273153"/>
          <a:ext cx="2235200" cy="3522980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56634908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92014501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1118692984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p_val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avg_log2FC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p_val_adj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37188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SFRP1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-1.97127405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5.25E-259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61957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USP9X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-1.5104383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7.44E-119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55766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TRDN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-1.50395477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3.62E-168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41863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DUSP6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-1.44606125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2.36E-86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24013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FZD7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-1.44494588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2.07E-149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84157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GPR176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-1.3188623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7.03E-107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48143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ROBO2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-1.29646811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7.73E-60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26733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TPM1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-1.26807237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1.42E-135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26773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CCN2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-1.265254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5.30E-81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99187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ESYT2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-1.21371563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1.24E-59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7614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PYY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-1.2006716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8.15E-57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99682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AASS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-1.1662658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7.26E-124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84736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NR6A1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-1.1092893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8.22E-117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82241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NLGN1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-1.00845089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2.84E-53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9124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RIPOR2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-1.00424185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1.95E-59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9737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ASIC2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-0.99979206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2.60E-57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2916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MMP16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-0.99691415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1.75E-70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80717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VCL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-0.98820839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1.11E-71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467301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494B43C6-055A-4147-BFCE-0140E823E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040072"/>
              </p:ext>
            </p:extLst>
          </p:nvPr>
        </p:nvGraphicFramePr>
        <p:xfrm>
          <a:off x="5910578" y="3273153"/>
          <a:ext cx="2235200" cy="3522980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11455432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8515921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1147703986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p_val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avg_log2FC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p_val_adj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52225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LRFN5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2.442144079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59942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MT1G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2.342101687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7.03E-286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66014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DMD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2.256069207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05767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MT1H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1.982567397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5.87E-213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34899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MT1E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1.675029564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1.59E-254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60106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MT2A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1.658502841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1.69E-243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96848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MT1F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1.57158873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7.32E-290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5263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HPGD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1.505355089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3.08E-130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26272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CR1L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1.431327571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1.04E-191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62518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SERPINB9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1.383166102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2.98E-57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88345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NETO2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1.353756101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2.45E-223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73439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KAZN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1.2024531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1.01E-109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43142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SATB2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1.143320428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9.11E-167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86473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MECOM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1.113334156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6.67E-112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71135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NRG3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1.095480727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1.97E-80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39559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MDK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1.055137465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1.21E-141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3255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PDGFA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1.021474733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7.55E-143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82827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COL6A1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1.010656256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1.60E-156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298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020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BF1AB36-52C1-4ABC-B352-4BBEC1386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365" y="61868"/>
            <a:ext cx="3526803" cy="352298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31FAB27-89C9-4361-A4BD-5895AFC030A1}"/>
              </a:ext>
            </a:extLst>
          </p:cNvPr>
          <p:cNvSpPr txBox="1"/>
          <p:nvPr/>
        </p:nvSpPr>
        <p:spPr>
          <a:xfrm>
            <a:off x="291667" y="321520"/>
            <a:ext cx="1530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iLSC_1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072A5FB-3B49-405E-BBF7-2AA0A0BB4BA2}"/>
              </a:ext>
            </a:extLst>
          </p:cNvPr>
          <p:cNvSpPr txBox="1"/>
          <p:nvPr/>
        </p:nvSpPr>
        <p:spPr>
          <a:xfrm>
            <a:off x="6987567" y="191436"/>
            <a:ext cx="1530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iLSC_2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B815145-C8B5-4E24-BC53-816DD6D92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352867"/>
              </p:ext>
            </p:extLst>
          </p:nvPr>
        </p:nvGraphicFramePr>
        <p:xfrm>
          <a:off x="6303758" y="3143584"/>
          <a:ext cx="2235200" cy="3522980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120236502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16084476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434338621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Kolom1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avg_log2FC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p_val_adj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6216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CGA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-4.09543054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1.24E-42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51479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CDKN1C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-3.59779786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9.84E-102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63959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SPP1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-3.51383442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2.57E-77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36022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SERPINB2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-2.56691966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9.53E-25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052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SPRR3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-2.55082638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3.78E-39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39139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MBNL3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-2.33531826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1.30E-91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26492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S100P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-2.31012841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3.85E-93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52947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MUC16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-2.27799186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1.62E-126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26492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CD24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-2.14292322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1.48E-123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61123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DAB2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-2.12684791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4.65E-60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60571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KRT1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-2.0794262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1.64E-19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31078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GABRP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-1.99847934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3.64E-45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03111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KRT23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-1.94028782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1.05E-24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47355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S100A9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-1.93811096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1.65E-21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25148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NEBL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-1.90312923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3.66E-86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8155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SLC40A1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-1.85748343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3.82E-46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4497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RAB11FIP1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-1.81869267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3.79E-102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19229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PHLDA2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-1.75482464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1.20E-40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896485"/>
                  </a:ext>
                </a:extLst>
              </a:tr>
            </a:tbl>
          </a:graphicData>
        </a:graphic>
      </p:graphicFrame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DF3D27AA-8B04-483C-AB7F-565DD27CA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800139"/>
              </p:ext>
            </p:extLst>
          </p:nvPr>
        </p:nvGraphicFramePr>
        <p:xfrm>
          <a:off x="50940" y="3335020"/>
          <a:ext cx="2235200" cy="3522980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423066117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124939717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75727184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Kolom1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avg_log2FC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p_val_adj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58699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ITGA6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3.836617687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5.54E-181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56602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CXCL14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3.258071012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2.54E-85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80458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TNC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3.116745569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8.19E-92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95297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2.966404804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4.23E-133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97902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TENM2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2.955489304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3.14E-101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11582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FRMD6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2.512125876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7.68E-91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24512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2.433347114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7.34E-98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71551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KRT17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2.385676963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2.94E-65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15898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CCN1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2.211942156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2.64E-54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03019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LAMC2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2.207383371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1.13E-57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28513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IGFBP5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2.137033389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3.96E-35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93649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COL5A2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2.095068883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2.27E-85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3912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SPARC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2.090158402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5.35E-120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78893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KRT5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2.079481464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9.64E-41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37289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HMGA2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1.981498003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5.94E-88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62399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PCDH7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1.973835892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6.86E-69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38808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PDE4D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1.965670915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4.19E-63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96013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KRT14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1.935088807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2.93E-32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912180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D3796D5D-FB81-402E-9E25-3C78355C1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082" y="125186"/>
            <a:ext cx="3636478" cy="361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65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24F53B76-15C4-4C0D-AAB9-F8093AECD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294" y="81225"/>
            <a:ext cx="3396459" cy="340014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31FAB27-89C9-4361-A4BD-5895AFC030A1}"/>
              </a:ext>
            </a:extLst>
          </p:cNvPr>
          <p:cNvSpPr txBox="1"/>
          <p:nvPr/>
        </p:nvSpPr>
        <p:spPr>
          <a:xfrm>
            <a:off x="302101" y="154009"/>
            <a:ext cx="1530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iLSC_1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072A5FB-3B49-405E-BBF7-2AA0A0BB4BA2}"/>
              </a:ext>
            </a:extLst>
          </p:cNvPr>
          <p:cNvSpPr txBox="1"/>
          <p:nvPr/>
        </p:nvSpPr>
        <p:spPr>
          <a:xfrm>
            <a:off x="6096000" y="154009"/>
            <a:ext cx="2739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in vitro </a:t>
            </a:r>
            <a:r>
              <a:rPr lang="en-US" b="1" dirty="0"/>
              <a:t>expanded LSCs</a:t>
            </a:r>
            <a:endParaRPr lang="en-US" b="1" i="1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1DC2A695-4E68-4D02-B56E-ECBCDEA11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753930"/>
              </p:ext>
            </p:extLst>
          </p:nvPr>
        </p:nvGraphicFramePr>
        <p:xfrm>
          <a:off x="127341" y="3098492"/>
          <a:ext cx="2235200" cy="3678283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395690740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14393907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95694258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Kolom1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avg_log2FC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p_val_adj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23484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CXCL14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-4.09869844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17275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FN1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-3.12821591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5854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LOC112267876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-2.85784635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8.91E-253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32218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NREP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-2.64815483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71263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RHOBTB3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-2.64330752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07716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COL1A2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-2.6418155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3.06E-107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34215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TPM1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-2.46628107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78073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IGFBP5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-2.4024387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6.86E-140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56979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AMOT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-2.35720218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1.53E-57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3332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MEIS2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-2.35215622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79454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SEMA3D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-2.33525116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1.38E-225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71864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PTGS2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-2.31623106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2.19E-278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5786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COL5A2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-2.28394907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80771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ARL15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-2.28300452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31727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PBX1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-2.25829964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52562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GPC6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-2.18661859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05772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GULP1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-2.12867357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82741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IGFBP3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-2.0520396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2.59E-80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080924"/>
                  </a:ext>
                </a:extLst>
              </a:tr>
            </a:tbl>
          </a:graphicData>
        </a:graphic>
      </p:graphicFrame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EEE6042A-0F43-47B9-8EAD-61A488561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236849"/>
              </p:ext>
            </p:extLst>
          </p:nvPr>
        </p:nvGraphicFramePr>
        <p:xfrm>
          <a:off x="6096000" y="3098492"/>
          <a:ext cx="2235200" cy="3522980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327717772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580046876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3961165472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Kolom1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avg_log2FC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p_val_adj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00466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S100A2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5.10294878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24470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FGFBP1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3.918197932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3494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KRT6A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3.691411262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70637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THBS1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3.297685006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71716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KRT14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3.235561855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75276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MT2A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2.741125548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45776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DCBLD2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2.686948707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17851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LAMC2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2.571583933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72520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LAMA3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2.5358021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788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2.47077614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17189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KRT5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2.339058399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89492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NRG1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2.270841438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1.24E-302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297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GAS7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2.174490868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55842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CD44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2.083771615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2524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VIM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2.044088971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34464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MYO1B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2.02949493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71806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LAMB3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1.974566449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28511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ALDH1A3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1.915968749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1.10E-282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793765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051BE56A-476C-4FF6-A114-780E9CB8A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436" y="154009"/>
            <a:ext cx="3836564" cy="384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79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E4926-46BD-4424-857B-FE799D34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next?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DD247-9E16-4B69-9B2D-BFCE8876E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want to reduce the identified sub-populations? Are the mesodermal/fibroblast like populations biologically relevant (corneal organoids?)</a:t>
            </a:r>
          </a:p>
          <a:p>
            <a:r>
              <a:rPr lang="en-US" dirty="0"/>
              <a:t>Try to reduce EMT during the protocol?</a:t>
            </a:r>
          </a:p>
          <a:p>
            <a:pPr lvl="1"/>
            <a:r>
              <a:rPr lang="en-US" dirty="0" err="1"/>
              <a:t>Wnt</a:t>
            </a:r>
            <a:r>
              <a:rPr lang="en-US" dirty="0"/>
              <a:t> inhibitors</a:t>
            </a:r>
          </a:p>
          <a:p>
            <a:pPr lvl="1"/>
            <a:r>
              <a:rPr lang="en-US" dirty="0"/>
              <a:t>Mesodermal inhibitors?</a:t>
            </a:r>
          </a:p>
          <a:p>
            <a:r>
              <a:rPr lang="en-US" dirty="0"/>
              <a:t>Is it possible to further improve the </a:t>
            </a:r>
            <a:r>
              <a:rPr lang="en-US" dirty="0" err="1"/>
              <a:t>iLSC</a:t>
            </a:r>
            <a:r>
              <a:rPr lang="en-US" dirty="0"/>
              <a:t> to become more LSC like cells?</a:t>
            </a:r>
          </a:p>
        </p:txBody>
      </p:sp>
    </p:spTree>
    <p:extLst>
      <p:ext uri="{BB962C8B-B14F-4D97-AF65-F5344CB8AC3E}">
        <p14:creationId xmlns:p14="http://schemas.microsoft.com/office/powerpoint/2010/main" val="313424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756996A-D100-4E30-A775-5355DBB57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624"/>
            <a:ext cx="12192000" cy="46245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51841D-CCA1-4D51-8F4F-65C0AE5B44E5}"/>
              </a:ext>
            </a:extLst>
          </p:cNvPr>
          <p:cNvSpPr txBox="1"/>
          <p:nvPr/>
        </p:nvSpPr>
        <p:spPr>
          <a:xfrm>
            <a:off x="300102" y="4914050"/>
            <a:ext cx="46916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three ‘multipotent’ clusters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three day 11 cluster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day 24 ‘proper diff’ clusters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3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A49D3B-8FA5-4E90-A3E5-C3C7C64AB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096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A1A230-74A7-439C-84D8-31DFF82427F1}"/>
              </a:ext>
            </a:extLst>
          </p:cNvPr>
          <p:cNvSpPr txBox="1"/>
          <p:nvPr/>
        </p:nvSpPr>
        <p:spPr>
          <a:xfrm>
            <a:off x="308491" y="5096038"/>
            <a:ext cx="9129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three ‘multipotent’ clusters (remain &amp; proliferate at day 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three day 11 clusters (decreased at day 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day 24 ‘proper diff’ clusters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3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602904-F301-4805-A42B-A8EEFD74C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62325"/>
            <a:ext cx="12192000" cy="4955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739794-9D49-4853-9E7C-27797D247888}"/>
              </a:ext>
            </a:extLst>
          </p:cNvPr>
          <p:cNvSpPr txBox="1"/>
          <p:nvPr/>
        </p:nvSpPr>
        <p:spPr>
          <a:xfrm>
            <a:off x="358825" y="5201089"/>
            <a:ext cx="9129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ESC cell line: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measured ‘multipotent1’cells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Very few ‘multipotent2’ cells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Does contain ‘multipotent3’ cells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B2A4BB-BE21-4C3D-85F1-104C3EC613CE}"/>
              </a:ext>
            </a:extLst>
          </p:cNvPr>
          <p:cNvSpPr txBox="1"/>
          <p:nvPr/>
        </p:nvSpPr>
        <p:spPr>
          <a:xfrm>
            <a:off x="5807279" y="5235263"/>
            <a:ext cx="61281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Induced LSC clusters: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Induced LSC1: mostly ESC cells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Induced LSC2: mostly 003bC cells</a:t>
            </a:r>
          </a:p>
        </p:txBody>
      </p:sp>
    </p:spTree>
    <p:extLst>
      <p:ext uri="{BB962C8B-B14F-4D97-AF65-F5344CB8AC3E}">
        <p14:creationId xmlns:p14="http://schemas.microsoft.com/office/powerpoint/2010/main" val="36357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21A862-6F32-42FC-A0E9-D0364BE64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113" y="192947"/>
            <a:ext cx="12192000" cy="45840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BB43E2-22C3-4291-85CD-977B67252FBA}"/>
              </a:ext>
            </a:extLst>
          </p:cNvPr>
          <p:cNvSpPr txBox="1"/>
          <p:nvPr/>
        </p:nvSpPr>
        <p:spPr>
          <a:xfrm>
            <a:off x="358825" y="5201089"/>
            <a:ext cx="9129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cell cycle activity in multipotent cluster1, will amplify faster than other cells</a:t>
            </a:r>
          </a:p>
        </p:txBody>
      </p:sp>
    </p:spTree>
    <p:extLst>
      <p:ext uri="{BB962C8B-B14F-4D97-AF65-F5344CB8AC3E}">
        <p14:creationId xmlns:p14="http://schemas.microsoft.com/office/powerpoint/2010/main" val="898132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F81C4-CCD6-496F-8A73-C7253DE5E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12" y="-279918"/>
            <a:ext cx="8197514" cy="1325563"/>
          </a:xfrm>
        </p:spPr>
        <p:txBody>
          <a:bodyPr/>
          <a:lstStyle/>
          <a:p>
            <a:r>
              <a:rPr lang="en-US" dirty="0"/>
              <a:t>Marker gene expression:</a:t>
            </a:r>
            <a:endParaRPr lang="en-NL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5CE7CB3-8443-4926-8E55-9F1E1716E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253" y="527342"/>
            <a:ext cx="7038747" cy="63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3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F81C4-CCD6-496F-8A73-C7253DE5E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254" y="-224534"/>
            <a:ext cx="8197514" cy="1325563"/>
          </a:xfrm>
        </p:spPr>
        <p:txBody>
          <a:bodyPr/>
          <a:lstStyle/>
          <a:p>
            <a:r>
              <a:rPr lang="en-US" dirty="0"/>
              <a:t>Marker gene Go-term enrichment:</a:t>
            </a:r>
            <a:endParaRPr lang="en-N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4859D-41C9-48DE-AAFB-ECB00F85073F}"/>
              </a:ext>
            </a:extLst>
          </p:cNvPr>
          <p:cNvSpPr/>
          <p:nvPr/>
        </p:nvSpPr>
        <p:spPr>
          <a:xfrm>
            <a:off x="9018165" y="2734811"/>
            <a:ext cx="830510" cy="2525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CF79F01-A99F-4E80-BACD-ED518A85D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54" y="902996"/>
            <a:ext cx="8162925" cy="5572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8C7DF1-D8D3-419E-BB20-0B60CC8DA4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30" t="6602" r="49496" b="6325"/>
          <a:stretch/>
        </p:blipFill>
        <p:spPr>
          <a:xfrm>
            <a:off x="7624665" y="902996"/>
            <a:ext cx="4017306" cy="30035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0B7C91-795A-46B4-9DCA-923AEE937EE4}"/>
              </a:ext>
            </a:extLst>
          </p:cNvPr>
          <p:cNvSpPr txBox="1"/>
          <p:nvPr/>
        </p:nvSpPr>
        <p:spPr>
          <a:xfrm>
            <a:off x="8827664" y="4372788"/>
            <a:ext cx="30900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Mesenchymal like: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Multipotent cluster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Multipotent cluster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D11_2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D11_3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D11_1 most epithelial like</a:t>
            </a:r>
          </a:p>
        </p:txBody>
      </p:sp>
    </p:spTree>
    <p:extLst>
      <p:ext uri="{BB962C8B-B14F-4D97-AF65-F5344CB8AC3E}">
        <p14:creationId xmlns:p14="http://schemas.microsoft.com/office/powerpoint/2010/main" val="285152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17733" y="6295034"/>
            <a:ext cx="1729112" cy="5629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2" name="Google Shape;492;p48"/>
          <p:cNvCxnSpPr/>
          <p:nvPr/>
        </p:nvCxnSpPr>
        <p:spPr>
          <a:xfrm>
            <a:off x="61400" y="6305267"/>
            <a:ext cx="12068000" cy="20400"/>
          </a:xfrm>
          <a:prstGeom prst="straightConnector1">
            <a:avLst/>
          </a:prstGeom>
          <a:noFill/>
          <a:ln w="9525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496;p48">
            <a:extLst>
              <a:ext uri="{FF2B5EF4-FFF2-40B4-BE49-F238E27FC236}">
                <a16:creationId xmlns:a16="http://schemas.microsoft.com/office/drawing/2014/main" id="{2391A04E-1D51-4615-9045-4B25C20D7F51}"/>
              </a:ext>
            </a:extLst>
          </p:cNvPr>
          <p:cNvSpPr txBox="1">
            <a:spLocks/>
          </p:cNvSpPr>
          <p:nvPr/>
        </p:nvSpPr>
        <p:spPr>
          <a:xfrm>
            <a:off x="618200" y="277733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2827" dirty="0">
                <a:solidFill>
                  <a:srgbClr val="6FA8DC"/>
                </a:solidFill>
              </a:rPr>
              <a:t>C</a:t>
            </a:r>
            <a:r>
              <a:rPr lang="nl" sz="2827" dirty="0">
                <a:solidFill>
                  <a:srgbClr val="6FA8DC"/>
                </a:solidFill>
              </a:rPr>
              <a:t>ornea/eye meta atlas </a:t>
            </a:r>
            <a:endParaRPr lang="en-US" sz="2827" dirty="0">
              <a:solidFill>
                <a:srgbClr val="6FA8DC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301E6E-DB15-4D97-A962-9ABF8DF7D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06" y="1042653"/>
            <a:ext cx="7030345" cy="5283014"/>
          </a:xfrm>
          <a:prstGeom prst="rect">
            <a:avLst/>
          </a:prstGeom>
        </p:spPr>
      </p:pic>
      <p:pic>
        <p:nvPicPr>
          <p:cNvPr id="2050" name="Picture 2" descr="Profile photo for Julian Arts">
            <a:extLst>
              <a:ext uri="{FF2B5EF4-FFF2-40B4-BE49-F238E27FC236}">
                <a16:creationId xmlns:a16="http://schemas.microsoft.com/office/drawing/2014/main" id="{C0BA8A83-1180-447F-8856-1DE512525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41" y="3605334"/>
            <a:ext cx="2689700" cy="268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321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1219</Words>
  <Application>Microsoft Office PowerPoint</Application>
  <PresentationFormat>Breedbeeld</PresentationFormat>
  <Paragraphs>451</Paragraphs>
  <Slides>24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-apple-system</vt:lpstr>
      <vt:lpstr>Arial</vt:lpstr>
      <vt:lpstr>Calibri</vt:lpstr>
      <vt:lpstr>Calibri Light</vt:lpstr>
      <vt:lpstr>Times New Roman</vt:lpstr>
      <vt:lpstr>Office Theme</vt:lpstr>
      <vt:lpstr>scRNAseq iPSC to iLSC protocol</vt:lpstr>
      <vt:lpstr>Per plate QC</vt:lpstr>
      <vt:lpstr>PowerPoint-presentatie</vt:lpstr>
      <vt:lpstr>PowerPoint-presentatie</vt:lpstr>
      <vt:lpstr>PowerPoint-presentatie</vt:lpstr>
      <vt:lpstr>PowerPoint-presentatie</vt:lpstr>
      <vt:lpstr>Marker gene expression:</vt:lpstr>
      <vt:lpstr>Marker gene Go-term enrichment:</vt:lpstr>
      <vt:lpstr>PowerPoint-presentatie</vt:lpstr>
      <vt:lpstr>PowerPoint-presentatie</vt:lpstr>
      <vt:lpstr>SVM annotation</vt:lpstr>
      <vt:lpstr>Gene (list) enrichments</vt:lpstr>
      <vt:lpstr>PowerPoint-presentatie</vt:lpstr>
      <vt:lpstr>PowerPoint-presentatie</vt:lpstr>
      <vt:lpstr>PowerPoint-presentatie</vt:lpstr>
      <vt:lpstr>Notabale Halmark geneset enriched: </vt:lpstr>
      <vt:lpstr>PowerPoint-presentatie</vt:lpstr>
      <vt:lpstr>Notabale C2 curated genesets enriched: </vt:lpstr>
      <vt:lpstr>Notabale C8 cell type signatures: </vt:lpstr>
      <vt:lpstr>Specific comparisons:</vt:lpstr>
      <vt:lpstr>PowerPoint-presentatie</vt:lpstr>
      <vt:lpstr>PowerPoint-presentatie</vt:lpstr>
      <vt:lpstr>PowerPoint-presentatie</vt:lpstr>
      <vt:lpstr>What is next?</vt:lpstr>
    </vt:vector>
  </TitlesOfParts>
  <Company>Radboud University Nijmegen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admin-jos</dc:creator>
  <cp:lastModifiedBy>jos smits</cp:lastModifiedBy>
  <cp:revision>10</cp:revision>
  <dcterms:created xsi:type="dcterms:W3CDTF">2021-08-19T14:16:31Z</dcterms:created>
  <dcterms:modified xsi:type="dcterms:W3CDTF">2022-04-08T09:03:29Z</dcterms:modified>
</cp:coreProperties>
</file>